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75" r:id="rId3"/>
    <p:sldId id="257" r:id="rId4"/>
    <p:sldId id="268" r:id="rId5"/>
    <p:sldId id="259" r:id="rId6"/>
    <p:sldId id="269" r:id="rId7"/>
    <p:sldId id="260" r:id="rId8"/>
    <p:sldId id="270" r:id="rId9"/>
    <p:sldId id="267" r:id="rId10"/>
    <p:sldId id="273" r:id="rId11"/>
    <p:sldId id="274" r:id="rId12"/>
    <p:sldId id="271"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p:restoredTop sz="58678"/>
  </p:normalViewPr>
  <p:slideViewPr>
    <p:cSldViewPr snapToGrid="0" snapToObjects="1">
      <p:cViewPr varScale="1">
        <p:scale>
          <a:sx n="60" d="100"/>
          <a:sy n="60" d="100"/>
        </p:scale>
        <p:origin x="1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E028E-DB49-477E-AC1F-2FB7419BFFD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ABF613-B8EB-40DE-AF49-0E665F7CAE95}">
      <dgm:prSet custT="1"/>
      <dgm:spPr/>
      <dgm:t>
        <a:bodyPr/>
        <a:lstStyle/>
        <a:p>
          <a:r>
            <a:rPr lang="en-US" sz="1800" dirty="0"/>
            <a:t>Nearly 8,000 </a:t>
          </a:r>
          <a:r>
            <a:rPr lang="en-US" sz="1800" b="1" dirty="0"/>
            <a:t>Boy Scout Leaders </a:t>
          </a:r>
          <a:r>
            <a:rPr lang="en-US" sz="1800" dirty="0"/>
            <a:t>have been accused of Child Sexual Abuse since 1944, Researcher found. </a:t>
          </a:r>
          <a:r>
            <a:rPr lang="en-US" sz="1800" i="1" dirty="0"/>
            <a:t>New York Times April 23 2019</a:t>
          </a:r>
          <a:endParaRPr lang="en-US" sz="1800" dirty="0"/>
        </a:p>
      </dgm:t>
    </dgm:pt>
    <dgm:pt modelId="{32CA20BF-566B-4CE1-BA58-2858B573F1AD}" type="parTrans" cxnId="{B6EF84B4-240D-4268-BD4D-DE97699DE6B8}">
      <dgm:prSet/>
      <dgm:spPr/>
      <dgm:t>
        <a:bodyPr/>
        <a:lstStyle/>
        <a:p>
          <a:endParaRPr lang="en-US"/>
        </a:p>
      </dgm:t>
    </dgm:pt>
    <dgm:pt modelId="{B9AC3593-4539-47E5-9874-2F0380F70E0F}" type="sibTrans" cxnId="{B6EF84B4-240D-4268-BD4D-DE97699DE6B8}">
      <dgm:prSet/>
      <dgm:spPr/>
      <dgm:t>
        <a:bodyPr/>
        <a:lstStyle/>
        <a:p>
          <a:endParaRPr lang="en-US"/>
        </a:p>
      </dgm:t>
    </dgm:pt>
    <dgm:pt modelId="{C5983928-2A97-4BF2-A0E1-5DCC66B928D9}">
      <dgm:prSet custT="1"/>
      <dgm:spPr/>
      <dgm:t>
        <a:bodyPr/>
        <a:lstStyle/>
        <a:p>
          <a:r>
            <a:rPr lang="en-US" sz="1800" dirty="0"/>
            <a:t>Jury finds </a:t>
          </a:r>
          <a:r>
            <a:rPr lang="en-US" sz="1800" b="1" dirty="0"/>
            <a:t>Jerry Sandusky </a:t>
          </a:r>
          <a:r>
            <a:rPr lang="en-US" sz="1800" dirty="0"/>
            <a:t>guilty on dozens of child sex abuse charges. </a:t>
          </a:r>
          <a:r>
            <a:rPr lang="en-US" sz="1800" i="1" dirty="0"/>
            <a:t>CNN June 23 2012</a:t>
          </a:r>
          <a:endParaRPr lang="en-US" sz="1800" dirty="0"/>
        </a:p>
      </dgm:t>
    </dgm:pt>
    <dgm:pt modelId="{126A3E32-BA47-4538-9DF0-674283891BD4}" type="parTrans" cxnId="{9B60169F-0B38-4D84-9A51-E7084B33270C}">
      <dgm:prSet/>
      <dgm:spPr/>
      <dgm:t>
        <a:bodyPr/>
        <a:lstStyle/>
        <a:p>
          <a:endParaRPr lang="en-US"/>
        </a:p>
      </dgm:t>
    </dgm:pt>
    <dgm:pt modelId="{C3071967-5F8B-413E-ACFB-F8A561F98A42}" type="sibTrans" cxnId="{9B60169F-0B38-4D84-9A51-E7084B33270C}">
      <dgm:prSet/>
      <dgm:spPr/>
      <dgm:t>
        <a:bodyPr/>
        <a:lstStyle/>
        <a:p>
          <a:endParaRPr lang="en-US"/>
        </a:p>
      </dgm:t>
    </dgm:pt>
    <dgm:pt modelId="{0A098E2C-98FA-4E7E-B3B3-0771147E90CC}">
      <dgm:prSet custT="1"/>
      <dgm:spPr/>
      <dgm:t>
        <a:bodyPr/>
        <a:lstStyle/>
        <a:p>
          <a:r>
            <a:rPr lang="en-US" sz="1800" dirty="0"/>
            <a:t>New York Archdiocese Names 120 </a:t>
          </a:r>
          <a:r>
            <a:rPr lang="en-US" sz="1800" b="1" dirty="0"/>
            <a:t>Catholic Clergy </a:t>
          </a:r>
          <a:r>
            <a:rPr lang="en-US" sz="1800" dirty="0"/>
            <a:t>Members Accused of Abuse. </a:t>
          </a:r>
          <a:r>
            <a:rPr lang="en-US" sz="1800" i="1" dirty="0"/>
            <a:t>New York Times April 26 2019</a:t>
          </a:r>
          <a:endParaRPr lang="en-US" sz="1800" dirty="0"/>
        </a:p>
      </dgm:t>
    </dgm:pt>
    <dgm:pt modelId="{6869EEA1-9D41-4E30-961C-EC348A061A95}" type="parTrans" cxnId="{F98BF181-B1E4-44A7-897B-96B8E1AB64AB}">
      <dgm:prSet/>
      <dgm:spPr/>
      <dgm:t>
        <a:bodyPr/>
        <a:lstStyle/>
        <a:p>
          <a:endParaRPr lang="en-US"/>
        </a:p>
      </dgm:t>
    </dgm:pt>
    <dgm:pt modelId="{58FEA32E-B946-45A0-8F39-C130725DE603}" type="sibTrans" cxnId="{F98BF181-B1E4-44A7-897B-96B8E1AB64AB}">
      <dgm:prSet/>
      <dgm:spPr/>
      <dgm:t>
        <a:bodyPr/>
        <a:lstStyle/>
        <a:p>
          <a:endParaRPr lang="en-US"/>
        </a:p>
      </dgm:t>
    </dgm:pt>
    <dgm:pt modelId="{11EC24F0-3760-489E-A404-69E4EBD9356D}">
      <dgm:prSet custT="1"/>
      <dgm:spPr/>
      <dgm:t>
        <a:bodyPr/>
        <a:lstStyle/>
        <a:p>
          <a:r>
            <a:rPr lang="en-US" sz="1800" b="1" dirty="0"/>
            <a:t>Larry Nassar </a:t>
          </a:r>
          <a:r>
            <a:rPr lang="en-US" sz="1800" dirty="0"/>
            <a:t>sentenced to up to 175 years in prison for decades of sexual abuse. </a:t>
          </a:r>
          <a:r>
            <a:rPr lang="en-US" sz="1800" i="1" dirty="0"/>
            <a:t>CNN January 24 2018</a:t>
          </a:r>
          <a:endParaRPr lang="en-US" sz="1800" dirty="0"/>
        </a:p>
      </dgm:t>
    </dgm:pt>
    <dgm:pt modelId="{067DBC5C-DA65-4AAF-91CD-316B4F256E9A}" type="parTrans" cxnId="{720CD614-F416-46F7-BDC4-38B962624405}">
      <dgm:prSet/>
      <dgm:spPr/>
      <dgm:t>
        <a:bodyPr/>
        <a:lstStyle/>
        <a:p>
          <a:endParaRPr lang="en-US"/>
        </a:p>
      </dgm:t>
    </dgm:pt>
    <dgm:pt modelId="{16FA7EC5-7009-4F73-91A6-3F3918BEC582}" type="sibTrans" cxnId="{720CD614-F416-46F7-BDC4-38B962624405}">
      <dgm:prSet/>
      <dgm:spPr/>
      <dgm:t>
        <a:bodyPr/>
        <a:lstStyle/>
        <a:p>
          <a:endParaRPr lang="en-US"/>
        </a:p>
      </dgm:t>
    </dgm:pt>
    <dgm:pt modelId="{E2B178AD-4BFA-4596-B2E0-5B4A850EB86C}">
      <dgm:prSet custT="1"/>
      <dgm:spPr/>
      <dgm:t>
        <a:bodyPr/>
        <a:lstStyle/>
        <a:p>
          <a:r>
            <a:rPr lang="en-US" sz="1800" dirty="0"/>
            <a:t>Groundbreaking lawsuits claim </a:t>
          </a:r>
          <a:r>
            <a:rPr lang="en-US" sz="1800" b="1" dirty="0"/>
            <a:t>Jehovah’s Witnesses </a:t>
          </a:r>
          <a:r>
            <a:rPr lang="en-US" sz="1800" dirty="0"/>
            <a:t>covered up years of child sexual abuse. </a:t>
          </a:r>
          <a:r>
            <a:rPr lang="en-US" sz="1800" i="1" dirty="0"/>
            <a:t>Newsweek August 13 2019</a:t>
          </a:r>
          <a:endParaRPr lang="en-US" sz="1800" dirty="0"/>
        </a:p>
      </dgm:t>
    </dgm:pt>
    <dgm:pt modelId="{7EA9EC46-6080-4406-A691-08A4828FA4DF}" type="parTrans" cxnId="{1A441537-F2DD-4932-A735-ACE7005D569F}">
      <dgm:prSet/>
      <dgm:spPr/>
      <dgm:t>
        <a:bodyPr/>
        <a:lstStyle/>
        <a:p>
          <a:endParaRPr lang="en-US"/>
        </a:p>
      </dgm:t>
    </dgm:pt>
    <dgm:pt modelId="{F0B43BA4-EC15-4451-B33D-0C1D135DB2C0}" type="sibTrans" cxnId="{1A441537-F2DD-4932-A735-ACE7005D569F}">
      <dgm:prSet/>
      <dgm:spPr/>
      <dgm:t>
        <a:bodyPr/>
        <a:lstStyle/>
        <a:p>
          <a:endParaRPr lang="en-US"/>
        </a:p>
      </dgm:t>
    </dgm:pt>
    <dgm:pt modelId="{0F436CF4-D11D-4653-8A88-90EBA9F73D99}" type="pres">
      <dgm:prSet presAssocID="{7FCE028E-DB49-477E-AC1F-2FB7419BFFD5}" presName="root" presStyleCnt="0">
        <dgm:presLayoutVars>
          <dgm:dir/>
          <dgm:resizeHandles val="exact"/>
        </dgm:presLayoutVars>
      </dgm:prSet>
      <dgm:spPr/>
    </dgm:pt>
    <dgm:pt modelId="{DCCC7DAA-19B9-40B3-BC1D-C33322481CF9}" type="pres">
      <dgm:prSet presAssocID="{30ABF613-B8EB-40DE-AF49-0E665F7CAE95}" presName="compNode" presStyleCnt="0"/>
      <dgm:spPr/>
    </dgm:pt>
    <dgm:pt modelId="{B26DA20F-A3DF-4A04-A328-3C46EDDE47E3}" type="pres">
      <dgm:prSet presAssocID="{30ABF613-B8EB-40DE-AF49-0E665F7CAE95}" presName="iconRect" presStyleLbl="node1" presStyleIdx="0" presStyleCnt="5"/>
      <dgm:spPr>
        <a:ln>
          <a:noFill/>
        </a:ln>
      </dgm:spPr>
    </dgm:pt>
    <dgm:pt modelId="{AC09B388-8477-40C8-94AA-23BAC7F6EAE1}" type="pres">
      <dgm:prSet presAssocID="{30ABF613-B8EB-40DE-AF49-0E665F7CAE95}" presName="spaceRect" presStyleCnt="0"/>
      <dgm:spPr/>
    </dgm:pt>
    <dgm:pt modelId="{61304B34-F8C9-40F5-BE97-E06953D0DCD6}" type="pres">
      <dgm:prSet presAssocID="{30ABF613-B8EB-40DE-AF49-0E665F7CAE95}" presName="textRect" presStyleLbl="revTx" presStyleIdx="0" presStyleCnt="5">
        <dgm:presLayoutVars>
          <dgm:chMax val="1"/>
          <dgm:chPref val="1"/>
        </dgm:presLayoutVars>
      </dgm:prSet>
      <dgm:spPr/>
    </dgm:pt>
    <dgm:pt modelId="{D08A05A4-66FF-409C-A430-6F19FF75124E}" type="pres">
      <dgm:prSet presAssocID="{B9AC3593-4539-47E5-9874-2F0380F70E0F}" presName="sibTrans" presStyleCnt="0"/>
      <dgm:spPr/>
    </dgm:pt>
    <dgm:pt modelId="{E94BE52D-3212-4CC3-A24E-D6BFDBD1E570}" type="pres">
      <dgm:prSet presAssocID="{C5983928-2A97-4BF2-A0E1-5DCC66B928D9}" presName="compNode" presStyleCnt="0"/>
      <dgm:spPr/>
    </dgm:pt>
    <dgm:pt modelId="{DDD5814F-89C5-4B88-BF37-309DF1A6328F}" type="pres">
      <dgm:prSet presAssocID="{C5983928-2A97-4BF2-A0E1-5DCC66B928D9}" presName="iconRect" presStyleLbl="node1" presStyleIdx="1" presStyleCnt="5"/>
      <dgm:spPr>
        <a:ln>
          <a:noFill/>
        </a:ln>
      </dgm:spPr>
    </dgm:pt>
    <dgm:pt modelId="{58DEFBC7-875E-4788-9C6E-05D5836E85B4}" type="pres">
      <dgm:prSet presAssocID="{C5983928-2A97-4BF2-A0E1-5DCC66B928D9}" presName="spaceRect" presStyleCnt="0"/>
      <dgm:spPr/>
    </dgm:pt>
    <dgm:pt modelId="{7BE50AE9-C085-44D9-8BD2-E364559146D5}" type="pres">
      <dgm:prSet presAssocID="{C5983928-2A97-4BF2-A0E1-5DCC66B928D9}" presName="textRect" presStyleLbl="revTx" presStyleIdx="1" presStyleCnt="5">
        <dgm:presLayoutVars>
          <dgm:chMax val="1"/>
          <dgm:chPref val="1"/>
        </dgm:presLayoutVars>
      </dgm:prSet>
      <dgm:spPr/>
    </dgm:pt>
    <dgm:pt modelId="{72F93E77-4102-403C-8B2A-977900D92514}" type="pres">
      <dgm:prSet presAssocID="{C3071967-5F8B-413E-ACFB-F8A561F98A42}" presName="sibTrans" presStyleCnt="0"/>
      <dgm:spPr/>
    </dgm:pt>
    <dgm:pt modelId="{3F4A4282-DD77-4FB1-8631-9E220483F0E4}" type="pres">
      <dgm:prSet presAssocID="{0A098E2C-98FA-4E7E-B3B3-0771147E90CC}" presName="compNode" presStyleCnt="0"/>
      <dgm:spPr/>
    </dgm:pt>
    <dgm:pt modelId="{0DBB13B2-028A-4A3E-AAC4-4A5F33BBEF4D}" type="pres">
      <dgm:prSet presAssocID="{0A098E2C-98FA-4E7E-B3B3-0771147E90CC}" presName="iconRect" presStyleLbl="node1" presStyleIdx="2" presStyleCnt="5"/>
      <dgm:spPr>
        <a:ln>
          <a:noFill/>
        </a:ln>
      </dgm:spPr>
    </dgm:pt>
    <dgm:pt modelId="{FB8E02E3-7620-4329-99FC-8C21DC5065C8}" type="pres">
      <dgm:prSet presAssocID="{0A098E2C-98FA-4E7E-B3B3-0771147E90CC}" presName="spaceRect" presStyleCnt="0"/>
      <dgm:spPr/>
    </dgm:pt>
    <dgm:pt modelId="{9FBBAAAF-7CC6-4CDD-820E-5D6D2CD4B51B}" type="pres">
      <dgm:prSet presAssocID="{0A098E2C-98FA-4E7E-B3B3-0771147E90CC}" presName="textRect" presStyleLbl="revTx" presStyleIdx="2" presStyleCnt="5">
        <dgm:presLayoutVars>
          <dgm:chMax val="1"/>
          <dgm:chPref val="1"/>
        </dgm:presLayoutVars>
      </dgm:prSet>
      <dgm:spPr/>
    </dgm:pt>
    <dgm:pt modelId="{FDF20341-77EE-4176-A068-84E50A243F20}" type="pres">
      <dgm:prSet presAssocID="{58FEA32E-B946-45A0-8F39-C130725DE603}" presName="sibTrans" presStyleCnt="0"/>
      <dgm:spPr/>
    </dgm:pt>
    <dgm:pt modelId="{4C80A8C7-C03E-4180-8D5F-526B7D2BD946}" type="pres">
      <dgm:prSet presAssocID="{11EC24F0-3760-489E-A404-69E4EBD9356D}" presName="compNode" presStyleCnt="0"/>
      <dgm:spPr/>
    </dgm:pt>
    <dgm:pt modelId="{AB972BBD-8733-45B0-8D72-82F518B9F817}" type="pres">
      <dgm:prSet presAssocID="{11EC24F0-3760-489E-A404-69E4EBD9356D}" presName="iconRect" presStyleLbl="node1" presStyleIdx="3" presStyleCnt="5"/>
      <dgm:spPr>
        <a:ln>
          <a:noFill/>
        </a:ln>
      </dgm:spPr>
    </dgm:pt>
    <dgm:pt modelId="{671BF428-AB31-467C-9869-A1BF11202D78}" type="pres">
      <dgm:prSet presAssocID="{11EC24F0-3760-489E-A404-69E4EBD9356D}" presName="spaceRect" presStyleCnt="0"/>
      <dgm:spPr/>
    </dgm:pt>
    <dgm:pt modelId="{966AE44F-0192-48D4-AE94-220516D49695}" type="pres">
      <dgm:prSet presAssocID="{11EC24F0-3760-489E-A404-69E4EBD9356D}" presName="textRect" presStyleLbl="revTx" presStyleIdx="3" presStyleCnt="5">
        <dgm:presLayoutVars>
          <dgm:chMax val="1"/>
          <dgm:chPref val="1"/>
        </dgm:presLayoutVars>
      </dgm:prSet>
      <dgm:spPr/>
    </dgm:pt>
    <dgm:pt modelId="{EDB3F9F1-9ED0-410F-A984-77FF6AF9A5AC}" type="pres">
      <dgm:prSet presAssocID="{16FA7EC5-7009-4F73-91A6-3F3918BEC582}" presName="sibTrans" presStyleCnt="0"/>
      <dgm:spPr/>
    </dgm:pt>
    <dgm:pt modelId="{90061964-89EB-4804-B8DA-014C9770460F}" type="pres">
      <dgm:prSet presAssocID="{E2B178AD-4BFA-4596-B2E0-5B4A850EB86C}" presName="compNode" presStyleCnt="0"/>
      <dgm:spPr/>
    </dgm:pt>
    <dgm:pt modelId="{B5865CFF-F7D0-4614-96AE-7D735761746C}" type="pres">
      <dgm:prSet presAssocID="{E2B178AD-4BFA-4596-B2E0-5B4A850EB86C}" presName="iconRect" presStyleLbl="node1" presStyleIdx="4" presStyleCnt="5"/>
      <dgm:spPr>
        <a:ln>
          <a:noFill/>
        </a:ln>
      </dgm:spPr>
    </dgm:pt>
    <dgm:pt modelId="{7FF6514B-9327-478E-94EC-0B4965590B96}" type="pres">
      <dgm:prSet presAssocID="{E2B178AD-4BFA-4596-B2E0-5B4A850EB86C}" presName="spaceRect" presStyleCnt="0"/>
      <dgm:spPr/>
    </dgm:pt>
    <dgm:pt modelId="{DF504EC8-D98A-4D7C-ADA0-E8F279E68B26}" type="pres">
      <dgm:prSet presAssocID="{E2B178AD-4BFA-4596-B2E0-5B4A850EB86C}" presName="textRect" presStyleLbl="revTx" presStyleIdx="4" presStyleCnt="5" custScaleX="120511" custScaleY="90938" custLinFactNeighborY="-3373">
        <dgm:presLayoutVars>
          <dgm:chMax val="1"/>
          <dgm:chPref val="1"/>
        </dgm:presLayoutVars>
      </dgm:prSet>
      <dgm:spPr/>
    </dgm:pt>
  </dgm:ptLst>
  <dgm:cxnLst>
    <dgm:cxn modelId="{720CD614-F416-46F7-BDC4-38B962624405}" srcId="{7FCE028E-DB49-477E-AC1F-2FB7419BFFD5}" destId="{11EC24F0-3760-489E-A404-69E4EBD9356D}" srcOrd="3" destOrd="0" parTransId="{067DBC5C-DA65-4AAF-91CD-316B4F256E9A}" sibTransId="{16FA7EC5-7009-4F73-91A6-3F3918BEC582}"/>
    <dgm:cxn modelId="{CBA58216-AFCD-40E2-8036-9DD66CC264E9}" type="presOf" srcId="{30ABF613-B8EB-40DE-AF49-0E665F7CAE95}" destId="{61304B34-F8C9-40F5-BE97-E06953D0DCD6}" srcOrd="0" destOrd="0" presId="urn:microsoft.com/office/officeart/2018/2/layout/IconLabelList"/>
    <dgm:cxn modelId="{BDB09C2B-703F-42EF-886B-F5970E0F2216}" type="presOf" srcId="{7FCE028E-DB49-477E-AC1F-2FB7419BFFD5}" destId="{0F436CF4-D11D-4653-8A88-90EBA9F73D99}" srcOrd="0" destOrd="0" presId="urn:microsoft.com/office/officeart/2018/2/layout/IconLabelList"/>
    <dgm:cxn modelId="{1A441537-F2DD-4932-A735-ACE7005D569F}" srcId="{7FCE028E-DB49-477E-AC1F-2FB7419BFFD5}" destId="{E2B178AD-4BFA-4596-B2E0-5B4A850EB86C}" srcOrd="4" destOrd="0" parTransId="{7EA9EC46-6080-4406-A691-08A4828FA4DF}" sibTransId="{F0B43BA4-EC15-4451-B33D-0C1D135DB2C0}"/>
    <dgm:cxn modelId="{F98BF181-B1E4-44A7-897B-96B8E1AB64AB}" srcId="{7FCE028E-DB49-477E-AC1F-2FB7419BFFD5}" destId="{0A098E2C-98FA-4E7E-B3B3-0771147E90CC}" srcOrd="2" destOrd="0" parTransId="{6869EEA1-9D41-4E30-961C-EC348A061A95}" sibTransId="{58FEA32E-B946-45A0-8F39-C130725DE603}"/>
    <dgm:cxn modelId="{2701C590-5191-4F34-9302-EAEF695D219C}" type="presOf" srcId="{E2B178AD-4BFA-4596-B2E0-5B4A850EB86C}" destId="{DF504EC8-D98A-4D7C-ADA0-E8F279E68B26}" srcOrd="0" destOrd="0" presId="urn:microsoft.com/office/officeart/2018/2/layout/IconLabelList"/>
    <dgm:cxn modelId="{9B60169F-0B38-4D84-9A51-E7084B33270C}" srcId="{7FCE028E-DB49-477E-AC1F-2FB7419BFFD5}" destId="{C5983928-2A97-4BF2-A0E1-5DCC66B928D9}" srcOrd="1" destOrd="0" parTransId="{126A3E32-BA47-4538-9DF0-674283891BD4}" sibTransId="{C3071967-5F8B-413E-ACFB-F8A561F98A42}"/>
    <dgm:cxn modelId="{B6EF84B4-240D-4268-BD4D-DE97699DE6B8}" srcId="{7FCE028E-DB49-477E-AC1F-2FB7419BFFD5}" destId="{30ABF613-B8EB-40DE-AF49-0E665F7CAE95}" srcOrd="0" destOrd="0" parTransId="{32CA20BF-566B-4CE1-BA58-2858B573F1AD}" sibTransId="{B9AC3593-4539-47E5-9874-2F0380F70E0F}"/>
    <dgm:cxn modelId="{120171E6-9EE5-4733-83E2-E789F2888D76}" type="presOf" srcId="{0A098E2C-98FA-4E7E-B3B3-0771147E90CC}" destId="{9FBBAAAF-7CC6-4CDD-820E-5D6D2CD4B51B}" srcOrd="0" destOrd="0" presId="urn:microsoft.com/office/officeart/2018/2/layout/IconLabelList"/>
    <dgm:cxn modelId="{7CB70AEF-C8B1-4E40-A43C-AA1F65A6F86E}" type="presOf" srcId="{C5983928-2A97-4BF2-A0E1-5DCC66B928D9}" destId="{7BE50AE9-C085-44D9-8BD2-E364559146D5}" srcOrd="0" destOrd="0" presId="urn:microsoft.com/office/officeart/2018/2/layout/IconLabelList"/>
    <dgm:cxn modelId="{B262DBF7-7643-45E6-A8AD-22940E32D919}" type="presOf" srcId="{11EC24F0-3760-489E-A404-69E4EBD9356D}" destId="{966AE44F-0192-48D4-AE94-220516D49695}" srcOrd="0" destOrd="0" presId="urn:microsoft.com/office/officeart/2018/2/layout/IconLabelList"/>
    <dgm:cxn modelId="{71A8FEE8-F78B-4271-BCA6-6A216F369ED4}" type="presParOf" srcId="{0F436CF4-D11D-4653-8A88-90EBA9F73D99}" destId="{DCCC7DAA-19B9-40B3-BC1D-C33322481CF9}" srcOrd="0" destOrd="0" presId="urn:microsoft.com/office/officeart/2018/2/layout/IconLabelList"/>
    <dgm:cxn modelId="{7BD86678-D69E-4492-8550-9DD9815E0534}" type="presParOf" srcId="{DCCC7DAA-19B9-40B3-BC1D-C33322481CF9}" destId="{B26DA20F-A3DF-4A04-A328-3C46EDDE47E3}" srcOrd="0" destOrd="0" presId="urn:microsoft.com/office/officeart/2018/2/layout/IconLabelList"/>
    <dgm:cxn modelId="{C05B0DDB-EECD-43BF-8EBC-F5D332BF382C}" type="presParOf" srcId="{DCCC7DAA-19B9-40B3-BC1D-C33322481CF9}" destId="{AC09B388-8477-40C8-94AA-23BAC7F6EAE1}" srcOrd="1" destOrd="0" presId="urn:microsoft.com/office/officeart/2018/2/layout/IconLabelList"/>
    <dgm:cxn modelId="{4A4B3FEA-4F6A-44F2-8372-C75E6E7E4CB1}" type="presParOf" srcId="{DCCC7DAA-19B9-40B3-BC1D-C33322481CF9}" destId="{61304B34-F8C9-40F5-BE97-E06953D0DCD6}" srcOrd="2" destOrd="0" presId="urn:microsoft.com/office/officeart/2018/2/layout/IconLabelList"/>
    <dgm:cxn modelId="{1598ADB0-3D11-4758-8D26-BB8BA36B644B}" type="presParOf" srcId="{0F436CF4-D11D-4653-8A88-90EBA9F73D99}" destId="{D08A05A4-66FF-409C-A430-6F19FF75124E}" srcOrd="1" destOrd="0" presId="urn:microsoft.com/office/officeart/2018/2/layout/IconLabelList"/>
    <dgm:cxn modelId="{C9EDD096-51CD-49AA-960C-6BFA8AA60192}" type="presParOf" srcId="{0F436CF4-D11D-4653-8A88-90EBA9F73D99}" destId="{E94BE52D-3212-4CC3-A24E-D6BFDBD1E570}" srcOrd="2" destOrd="0" presId="urn:microsoft.com/office/officeart/2018/2/layout/IconLabelList"/>
    <dgm:cxn modelId="{4F3E340A-7097-4935-B8AC-97AFF9655CAA}" type="presParOf" srcId="{E94BE52D-3212-4CC3-A24E-D6BFDBD1E570}" destId="{DDD5814F-89C5-4B88-BF37-309DF1A6328F}" srcOrd="0" destOrd="0" presId="urn:microsoft.com/office/officeart/2018/2/layout/IconLabelList"/>
    <dgm:cxn modelId="{DDF7954B-5188-4ABE-A46C-DCD63A2E6A47}" type="presParOf" srcId="{E94BE52D-3212-4CC3-A24E-D6BFDBD1E570}" destId="{58DEFBC7-875E-4788-9C6E-05D5836E85B4}" srcOrd="1" destOrd="0" presId="urn:microsoft.com/office/officeart/2018/2/layout/IconLabelList"/>
    <dgm:cxn modelId="{07D9840F-220C-460F-8F0A-5712CFB4F8A9}" type="presParOf" srcId="{E94BE52D-3212-4CC3-A24E-D6BFDBD1E570}" destId="{7BE50AE9-C085-44D9-8BD2-E364559146D5}" srcOrd="2" destOrd="0" presId="urn:microsoft.com/office/officeart/2018/2/layout/IconLabelList"/>
    <dgm:cxn modelId="{689DED28-263B-4201-88A5-B47E7B990145}" type="presParOf" srcId="{0F436CF4-D11D-4653-8A88-90EBA9F73D99}" destId="{72F93E77-4102-403C-8B2A-977900D92514}" srcOrd="3" destOrd="0" presId="urn:microsoft.com/office/officeart/2018/2/layout/IconLabelList"/>
    <dgm:cxn modelId="{46A3F719-1BCF-4312-9C73-831F7FE98863}" type="presParOf" srcId="{0F436CF4-D11D-4653-8A88-90EBA9F73D99}" destId="{3F4A4282-DD77-4FB1-8631-9E220483F0E4}" srcOrd="4" destOrd="0" presId="urn:microsoft.com/office/officeart/2018/2/layout/IconLabelList"/>
    <dgm:cxn modelId="{16BCD85E-C5A3-4069-BB53-B917690FD8A7}" type="presParOf" srcId="{3F4A4282-DD77-4FB1-8631-9E220483F0E4}" destId="{0DBB13B2-028A-4A3E-AAC4-4A5F33BBEF4D}" srcOrd="0" destOrd="0" presId="urn:microsoft.com/office/officeart/2018/2/layout/IconLabelList"/>
    <dgm:cxn modelId="{380D5313-0B22-4675-8AE0-6D49A0480121}" type="presParOf" srcId="{3F4A4282-DD77-4FB1-8631-9E220483F0E4}" destId="{FB8E02E3-7620-4329-99FC-8C21DC5065C8}" srcOrd="1" destOrd="0" presId="urn:microsoft.com/office/officeart/2018/2/layout/IconLabelList"/>
    <dgm:cxn modelId="{34313D28-6D42-4661-9D41-196AF6E81960}" type="presParOf" srcId="{3F4A4282-DD77-4FB1-8631-9E220483F0E4}" destId="{9FBBAAAF-7CC6-4CDD-820E-5D6D2CD4B51B}" srcOrd="2" destOrd="0" presId="urn:microsoft.com/office/officeart/2018/2/layout/IconLabelList"/>
    <dgm:cxn modelId="{BDD580D9-1618-40A6-9359-7D35139DEAB7}" type="presParOf" srcId="{0F436CF4-D11D-4653-8A88-90EBA9F73D99}" destId="{FDF20341-77EE-4176-A068-84E50A243F20}" srcOrd="5" destOrd="0" presId="urn:microsoft.com/office/officeart/2018/2/layout/IconLabelList"/>
    <dgm:cxn modelId="{2607B6A5-D768-4FAA-A728-E5B78E5B8BE6}" type="presParOf" srcId="{0F436CF4-D11D-4653-8A88-90EBA9F73D99}" destId="{4C80A8C7-C03E-4180-8D5F-526B7D2BD946}" srcOrd="6" destOrd="0" presId="urn:microsoft.com/office/officeart/2018/2/layout/IconLabelList"/>
    <dgm:cxn modelId="{D8BC786D-081F-4343-8978-F5F0852048B9}" type="presParOf" srcId="{4C80A8C7-C03E-4180-8D5F-526B7D2BD946}" destId="{AB972BBD-8733-45B0-8D72-82F518B9F817}" srcOrd="0" destOrd="0" presId="urn:microsoft.com/office/officeart/2018/2/layout/IconLabelList"/>
    <dgm:cxn modelId="{EF8853D2-E95C-4DF4-9F25-D45EE6328193}" type="presParOf" srcId="{4C80A8C7-C03E-4180-8D5F-526B7D2BD946}" destId="{671BF428-AB31-467C-9869-A1BF11202D78}" srcOrd="1" destOrd="0" presId="urn:microsoft.com/office/officeart/2018/2/layout/IconLabelList"/>
    <dgm:cxn modelId="{B2214F41-DB96-4F75-ABBE-F1F064DE218B}" type="presParOf" srcId="{4C80A8C7-C03E-4180-8D5F-526B7D2BD946}" destId="{966AE44F-0192-48D4-AE94-220516D49695}" srcOrd="2" destOrd="0" presId="urn:microsoft.com/office/officeart/2018/2/layout/IconLabelList"/>
    <dgm:cxn modelId="{984BC179-9E6F-4A84-ACB9-4ACCFFC2A43D}" type="presParOf" srcId="{0F436CF4-D11D-4653-8A88-90EBA9F73D99}" destId="{EDB3F9F1-9ED0-410F-A984-77FF6AF9A5AC}" srcOrd="7" destOrd="0" presId="urn:microsoft.com/office/officeart/2018/2/layout/IconLabelList"/>
    <dgm:cxn modelId="{C6E3D17E-9104-4D92-B7FD-466F79617D83}" type="presParOf" srcId="{0F436CF4-D11D-4653-8A88-90EBA9F73D99}" destId="{90061964-89EB-4804-B8DA-014C9770460F}" srcOrd="8" destOrd="0" presId="urn:microsoft.com/office/officeart/2018/2/layout/IconLabelList"/>
    <dgm:cxn modelId="{BC96EB99-463E-4849-8AA1-69B8DE4BA45B}" type="presParOf" srcId="{90061964-89EB-4804-B8DA-014C9770460F}" destId="{B5865CFF-F7D0-4614-96AE-7D735761746C}" srcOrd="0" destOrd="0" presId="urn:microsoft.com/office/officeart/2018/2/layout/IconLabelList"/>
    <dgm:cxn modelId="{6CE50D74-1ED7-4CCD-8A9D-41BBAEB2B17A}" type="presParOf" srcId="{90061964-89EB-4804-B8DA-014C9770460F}" destId="{7FF6514B-9327-478E-94EC-0B4965590B96}" srcOrd="1" destOrd="0" presId="urn:microsoft.com/office/officeart/2018/2/layout/IconLabelList"/>
    <dgm:cxn modelId="{7A5A4B5F-9F56-499A-8F3D-50BFBCA4BA0F}" type="presParOf" srcId="{90061964-89EB-4804-B8DA-014C9770460F}" destId="{DF504EC8-D98A-4D7C-ADA0-E8F279E68B2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DA20F-A3DF-4A04-A328-3C46EDDE47E3}">
      <dsp:nvSpPr>
        <dsp:cNvPr id="0" name=""/>
        <dsp:cNvSpPr/>
      </dsp:nvSpPr>
      <dsp:spPr>
        <a:xfrm>
          <a:off x="474955" y="600593"/>
          <a:ext cx="773613" cy="773613"/>
        </a:xfrm>
        <a:prstGeom prst="rect">
          <a:avLst/>
        </a:prstGeom>
        <a:solidFill>
          <a:schemeClr val="accent2">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304B34-F8C9-40F5-BE97-E06953D0DCD6}">
      <dsp:nvSpPr>
        <dsp:cNvPr id="0" name=""/>
        <dsp:cNvSpPr/>
      </dsp:nvSpPr>
      <dsp:spPr>
        <a:xfrm>
          <a:off x="2191" y="1981264"/>
          <a:ext cx="1719140" cy="24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Nearly 8,000 </a:t>
          </a:r>
          <a:r>
            <a:rPr lang="en-US" sz="1800" b="1" kern="1200" dirty="0"/>
            <a:t>Boy Scout Leaders </a:t>
          </a:r>
          <a:r>
            <a:rPr lang="en-US" sz="1800" kern="1200" dirty="0"/>
            <a:t>have been accused of Child Sexual Abuse since 1944, Researcher found. </a:t>
          </a:r>
          <a:r>
            <a:rPr lang="en-US" sz="1800" i="1" kern="1200" dirty="0"/>
            <a:t>New York Times April 23 2019</a:t>
          </a:r>
          <a:endParaRPr lang="en-US" sz="1800" kern="1200" dirty="0"/>
        </a:p>
      </dsp:txBody>
      <dsp:txXfrm>
        <a:off x="2191" y="1981264"/>
        <a:ext cx="1719140" cy="2423195"/>
      </dsp:txXfrm>
    </dsp:sp>
    <dsp:sp modelId="{DDD5814F-89C5-4B88-BF37-309DF1A6328F}">
      <dsp:nvSpPr>
        <dsp:cNvPr id="0" name=""/>
        <dsp:cNvSpPr/>
      </dsp:nvSpPr>
      <dsp:spPr>
        <a:xfrm>
          <a:off x="2494945" y="600593"/>
          <a:ext cx="773613" cy="773613"/>
        </a:xfrm>
        <a:prstGeom prst="rect">
          <a:avLst/>
        </a:prstGeom>
        <a:solidFill>
          <a:schemeClr val="accent3">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BE50AE9-C085-44D9-8BD2-E364559146D5}">
      <dsp:nvSpPr>
        <dsp:cNvPr id="0" name=""/>
        <dsp:cNvSpPr/>
      </dsp:nvSpPr>
      <dsp:spPr>
        <a:xfrm>
          <a:off x="2022181" y="1981264"/>
          <a:ext cx="1719140" cy="24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Jury finds </a:t>
          </a:r>
          <a:r>
            <a:rPr lang="en-US" sz="1800" b="1" kern="1200" dirty="0"/>
            <a:t>Jerry Sandusky </a:t>
          </a:r>
          <a:r>
            <a:rPr lang="en-US" sz="1800" kern="1200" dirty="0"/>
            <a:t>guilty on dozens of child sex abuse charges. </a:t>
          </a:r>
          <a:r>
            <a:rPr lang="en-US" sz="1800" i="1" kern="1200" dirty="0"/>
            <a:t>CNN June 23 2012</a:t>
          </a:r>
          <a:endParaRPr lang="en-US" sz="1800" kern="1200" dirty="0"/>
        </a:p>
      </dsp:txBody>
      <dsp:txXfrm>
        <a:off x="2022181" y="1981264"/>
        <a:ext cx="1719140" cy="2423195"/>
      </dsp:txXfrm>
    </dsp:sp>
    <dsp:sp modelId="{0DBB13B2-028A-4A3E-AAC4-4A5F33BBEF4D}">
      <dsp:nvSpPr>
        <dsp:cNvPr id="0" name=""/>
        <dsp:cNvSpPr/>
      </dsp:nvSpPr>
      <dsp:spPr>
        <a:xfrm>
          <a:off x="4514935" y="600593"/>
          <a:ext cx="773613" cy="773613"/>
        </a:xfrm>
        <a:prstGeom prst="rect">
          <a:avLst/>
        </a:prstGeom>
        <a:solidFill>
          <a:schemeClr val="accent4">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FBBAAAF-7CC6-4CDD-820E-5D6D2CD4B51B}">
      <dsp:nvSpPr>
        <dsp:cNvPr id="0" name=""/>
        <dsp:cNvSpPr/>
      </dsp:nvSpPr>
      <dsp:spPr>
        <a:xfrm>
          <a:off x="4042172" y="1981264"/>
          <a:ext cx="1719140" cy="24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New York Archdiocese Names 120 </a:t>
          </a:r>
          <a:r>
            <a:rPr lang="en-US" sz="1800" b="1" kern="1200" dirty="0"/>
            <a:t>Catholic Clergy </a:t>
          </a:r>
          <a:r>
            <a:rPr lang="en-US" sz="1800" kern="1200" dirty="0"/>
            <a:t>Members Accused of Abuse. </a:t>
          </a:r>
          <a:r>
            <a:rPr lang="en-US" sz="1800" i="1" kern="1200" dirty="0"/>
            <a:t>New York Times April 26 2019</a:t>
          </a:r>
          <a:endParaRPr lang="en-US" sz="1800" kern="1200" dirty="0"/>
        </a:p>
      </dsp:txBody>
      <dsp:txXfrm>
        <a:off x="4042172" y="1981264"/>
        <a:ext cx="1719140" cy="2423195"/>
      </dsp:txXfrm>
    </dsp:sp>
    <dsp:sp modelId="{AB972BBD-8733-45B0-8D72-82F518B9F817}">
      <dsp:nvSpPr>
        <dsp:cNvPr id="0" name=""/>
        <dsp:cNvSpPr/>
      </dsp:nvSpPr>
      <dsp:spPr>
        <a:xfrm>
          <a:off x="6534926" y="600593"/>
          <a:ext cx="773613" cy="773613"/>
        </a:xfrm>
        <a:prstGeom prst="rect">
          <a:avLst/>
        </a:prstGeom>
        <a:solidFill>
          <a:schemeClr val="accent5">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6AE44F-0192-48D4-AE94-220516D49695}">
      <dsp:nvSpPr>
        <dsp:cNvPr id="0" name=""/>
        <dsp:cNvSpPr/>
      </dsp:nvSpPr>
      <dsp:spPr>
        <a:xfrm>
          <a:off x="6062162" y="1981264"/>
          <a:ext cx="1719140" cy="2423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t>Larry Nassar </a:t>
          </a:r>
          <a:r>
            <a:rPr lang="en-US" sz="1800" kern="1200" dirty="0"/>
            <a:t>sentenced to up to 175 years in prison for decades of sexual abuse. </a:t>
          </a:r>
          <a:r>
            <a:rPr lang="en-US" sz="1800" i="1" kern="1200" dirty="0"/>
            <a:t>CNN January 24 2018</a:t>
          </a:r>
          <a:endParaRPr lang="en-US" sz="1800" kern="1200" dirty="0"/>
        </a:p>
      </dsp:txBody>
      <dsp:txXfrm>
        <a:off x="6062162" y="1981264"/>
        <a:ext cx="1719140" cy="2423195"/>
      </dsp:txXfrm>
    </dsp:sp>
    <dsp:sp modelId="{B5865CFF-F7D0-4614-96AE-7D735761746C}">
      <dsp:nvSpPr>
        <dsp:cNvPr id="0" name=""/>
        <dsp:cNvSpPr/>
      </dsp:nvSpPr>
      <dsp:spPr>
        <a:xfrm>
          <a:off x="8731222" y="655490"/>
          <a:ext cx="773613" cy="773613"/>
        </a:xfrm>
        <a:prstGeom prst="rect">
          <a:avLst/>
        </a:prstGeom>
        <a:solidFill>
          <a:schemeClr val="accent6">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504EC8-D98A-4D7C-ADA0-E8F279E68B26}">
      <dsp:nvSpPr>
        <dsp:cNvPr id="0" name=""/>
        <dsp:cNvSpPr/>
      </dsp:nvSpPr>
      <dsp:spPr>
        <a:xfrm>
          <a:off x="8082152" y="2064223"/>
          <a:ext cx="2071753" cy="220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Groundbreaking lawsuits claim </a:t>
          </a:r>
          <a:r>
            <a:rPr lang="en-US" sz="1800" b="1" kern="1200" dirty="0"/>
            <a:t>Jehovah’s Witnesses </a:t>
          </a:r>
          <a:r>
            <a:rPr lang="en-US" sz="1800" kern="1200" dirty="0"/>
            <a:t>covered up years of child sexual abuse. </a:t>
          </a:r>
          <a:r>
            <a:rPr lang="en-US" sz="1800" i="1" kern="1200" dirty="0"/>
            <a:t>Newsweek August 13 2019</a:t>
          </a:r>
          <a:endParaRPr lang="en-US" sz="1800" kern="1200" dirty="0"/>
        </a:p>
      </dsp:txBody>
      <dsp:txXfrm>
        <a:off x="8082152" y="2064223"/>
        <a:ext cx="2071753" cy="220360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A31EF-F7B3-9646-8708-15034C914968}" type="datetimeFigureOut">
              <a:rPr lang="en-US" smtClean="0"/>
              <a:t>8/18/19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FC57-E4AE-1249-9036-DCDDF9EFD2C1}" type="slidenum">
              <a:rPr lang="en-US" smtClean="0"/>
              <a:t>‹#›</a:t>
            </a:fld>
            <a:endParaRPr lang="en-US"/>
          </a:p>
        </p:txBody>
      </p:sp>
    </p:spTree>
    <p:extLst>
      <p:ext uri="{BB962C8B-B14F-4D97-AF65-F5344CB8AC3E}">
        <p14:creationId xmlns:p14="http://schemas.microsoft.com/office/powerpoint/2010/main" val="38227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2l.org/education/5-step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socapp.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pa.org/pi/families/resources/child-sexual-abuse.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ychologytoday.com/us/basics/traum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sychologytoday.com/us/basics/unconsciou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be talking about child sexual abuse, an uncomfortable but very important topic. I’m going to be sharing some education about the topic as well as information on how to best protect children from being victimized. </a:t>
            </a:r>
          </a:p>
        </p:txBody>
      </p:sp>
      <p:sp>
        <p:nvSpPr>
          <p:cNvPr id="4" name="Slide Number Placeholder 3"/>
          <p:cNvSpPr>
            <a:spLocks noGrp="1"/>
          </p:cNvSpPr>
          <p:nvPr>
            <p:ph type="sldNum" sz="quarter" idx="5"/>
          </p:nvPr>
        </p:nvSpPr>
        <p:spPr/>
        <p:txBody>
          <a:bodyPr/>
          <a:lstStyle/>
          <a:p>
            <a:fld id="{01FDFC57-E4AE-1249-9036-DCDDF9EFD2C1}" type="slidenum">
              <a:rPr lang="en-US" smtClean="0"/>
              <a:t>1</a:t>
            </a:fld>
            <a:endParaRPr lang="en-US"/>
          </a:p>
        </p:txBody>
      </p:sp>
    </p:spTree>
    <p:extLst>
      <p:ext uri="{BB962C8B-B14F-4D97-AF65-F5344CB8AC3E}">
        <p14:creationId xmlns:p14="http://schemas.microsoft.com/office/powerpoint/2010/main" val="328926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to Light - “</a:t>
            </a:r>
            <a:r>
              <a:rPr lang="en-US" i="1" dirty="0"/>
              <a:t>The 5 Steps to Protecting Our Children</a:t>
            </a:r>
            <a:r>
              <a:rPr lang="en-US" baseline="30000" dirty="0"/>
              <a:t>™</a:t>
            </a:r>
            <a:r>
              <a:rPr lang="en-US" dirty="0"/>
              <a:t> is an introductory guide to help adults protect children from sexual abuse. Using an evidence-informed approach, these guidelines provide simple and practical actions you can take to prevent, recognize, and react responsibly to child sexual abuse.”</a:t>
            </a:r>
          </a:p>
          <a:p>
            <a:pPr lvl="1"/>
            <a:r>
              <a:rPr lang="en-US" dirty="0">
                <a:hlinkClick r:id="rId3"/>
              </a:rPr>
              <a:t>http://www.d2l.org/education/5-steps/</a:t>
            </a:r>
            <a:endParaRPr lang="en-US" dirty="0"/>
          </a:p>
          <a:p>
            <a:r>
              <a:rPr lang="en-US" dirty="0"/>
              <a:t>Stewards of Children Prevention Toolkit App: </a:t>
            </a:r>
            <a:r>
              <a:rPr lang="en-US" sz="1200" b="0" i="0" u="none" strike="noStrike" kern="1200" dirty="0">
                <a:solidFill>
                  <a:schemeClr val="tx1"/>
                </a:solidFill>
                <a:effectLst/>
                <a:latin typeface="+mn-lt"/>
                <a:ea typeface="+mn-ea"/>
                <a:cs typeface="+mn-cs"/>
              </a:rPr>
              <a:t>To address this epidemic, Childhood USA together with Darkness to Light and Ericsson developed a mobile application: Stewards of Children Prevention Toolkit. This tool is the first-of-its-kind mobile app that will equip adults with the skills and resources necessary to recognize, prevent, and respond to child sexual abuse.</a:t>
            </a:r>
            <a:endParaRPr lang="en-US" dirty="0"/>
          </a:p>
          <a:p>
            <a:pPr lvl="1"/>
            <a:r>
              <a:rPr lang="en-US" dirty="0">
                <a:hlinkClick r:id="rId4"/>
              </a:rPr>
              <a:t>http://www.socapp.org</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1FDFC57-E4AE-1249-9036-DCDDF9EFD2C1}" type="slidenum">
              <a:rPr lang="en-US" smtClean="0"/>
              <a:t>10</a:t>
            </a:fld>
            <a:endParaRPr lang="en-US"/>
          </a:p>
        </p:txBody>
      </p:sp>
    </p:spTree>
    <p:extLst>
      <p:ext uri="{BB962C8B-B14F-4D97-AF65-F5344CB8AC3E}">
        <p14:creationId xmlns:p14="http://schemas.microsoft.com/office/powerpoint/2010/main" val="255116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off with some headlines of high profile cases of child abuse in recent years. In all of these cases, you have people who are very highly regarded and respected in the community, people who are beloved by children and adults alike, who have committed the most heinous and horrific crimes. I’m starting off with this information to show that the threat to our children can come from people we love, respect, and admire and that they can use that admiration and love to exploit entire communities. </a:t>
            </a:r>
          </a:p>
        </p:txBody>
      </p:sp>
      <p:sp>
        <p:nvSpPr>
          <p:cNvPr id="4" name="Slide Number Placeholder 3"/>
          <p:cNvSpPr>
            <a:spLocks noGrp="1"/>
          </p:cNvSpPr>
          <p:nvPr>
            <p:ph type="sldNum" sz="quarter" idx="5"/>
          </p:nvPr>
        </p:nvSpPr>
        <p:spPr/>
        <p:txBody>
          <a:bodyPr/>
          <a:lstStyle/>
          <a:p>
            <a:fld id="{01FDFC57-E4AE-1249-9036-DCDDF9EFD2C1}" type="slidenum">
              <a:rPr lang="en-US" smtClean="0"/>
              <a:t>2</a:t>
            </a:fld>
            <a:endParaRPr lang="en-US"/>
          </a:p>
        </p:txBody>
      </p:sp>
    </p:spTree>
    <p:extLst>
      <p:ext uri="{BB962C8B-B14F-4D97-AF65-F5344CB8AC3E}">
        <p14:creationId xmlns:p14="http://schemas.microsoft.com/office/powerpoint/2010/main" val="247100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sums up one of the most important pieces of information I’m going to share here today and it pertains to the identity of perpetrators. As you can see, contrary to what most people believe, 93% of perpetrators are known to the victim. People tend to think that perpetrators are odd looking men with trench coats lurking in corners of playgrounds but that is not the case. 59% are acquaintances, 34% are family members, and only 7% are strangers. When we say acquaintances, these could be friends, teachers, nannies, babysitters, organization leaders or staff, church or other religious org leaders, etc. Family members includes parents, cousins, uncles, aunts..</a:t>
            </a:r>
            <a:r>
              <a:rPr lang="en-US" dirty="0" err="1"/>
              <a:t>etc</a:t>
            </a:r>
            <a:r>
              <a:rPr lang="en-US" dirty="0"/>
              <a:t>. </a:t>
            </a:r>
          </a:p>
        </p:txBody>
      </p:sp>
      <p:sp>
        <p:nvSpPr>
          <p:cNvPr id="4" name="Slide Number Placeholder 3"/>
          <p:cNvSpPr>
            <a:spLocks noGrp="1"/>
          </p:cNvSpPr>
          <p:nvPr>
            <p:ph type="sldNum" sz="quarter" idx="5"/>
          </p:nvPr>
        </p:nvSpPr>
        <p:spPr/>
        <p:txBody>
          <a:bodyPr/>
          <a:lstStyle/>
          <a:p>
            <a:fld id="{01FDFC57-E4AE-1249-9036-DCDDF9EFD2C1}" type="slidenum">
              <a:rPr lang="en-US" smtClean="0"/>
              <a:t>3</a:t>
            </a:fld>
            <a:endParaRPr lang="en-US"/>
          </a:p>
        </p:txBody>
      </p:sp>
    </p:spTree>
    <p:extLst>
      <p:ext uri="{BB962C8B-B14F-4D97-AF65-F5344CB8AC3E}">
        <p14:creationId xmlns:p14="http://schemas.microsoft.com/office/powerpoint/2010/main" val="1071504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other important facts. According to research, 1 in 5 girls and 1 in 20 boys is a victim of child sexual abuse, however, it is important to also recognize that many children never disclose the </a:t>
            </a:r>
            <a:r>
              <a:rPr lang="en-US" dirty="0" err="1"/>
              <a:t>abuseor</a:t>
            </a:r>
            <a:r>
              <a:rPr lang="en-US" dirty="0"/>
              <a:t> families don’t report to the authorities so there are a lot of unreported cases. </a:t>
            </a:r>
          </a:p>
          <a:p>
            <a:pPr marL="171450" indent="-171450">
              <a:buFont typeface="Arial" panose="020B0604020202020204" pitchFamily="34" charset="0"/>
              <a:buChar char="•"/>
            </a:pPr>
            <a:r>
              <a:rPr lang="en-US" dirty="0"/>
              <a:t>Children are most vulnerable between the ages of 7 and 13. </a:t>
            </a:r>
          </a:p>
          <a:p>
            <a:pPr marL="171450" indent="-171450">
              <a:buFont typeface="Arial" panose="020B0604020202020204" pitchFamily="34" charset="0"/>
              <a:buChar char="•"/>
            </a:pPr>
            <a:r>
              <a:rPr lang="en-US" dirty="0"/>
              <a:t>Nearly 40% are abused by older or larger children, so could be friends, classmates, cousins, etc. 40-80% of juvenile sex offenders have themselves been victims of abuse.</a:t>
            </a:r>
          </a:p>
          <a:p>
            <a:pPr marL="171450" indent="-171450">
              <a:buFont typeface="Arial" panose="020B0604020202020204" pitchFamily="34" charset="0"/>
              <a:buChar char="•"/>
            </a:pPr>
            <a:r>
              <a:rPr lang="en-US" dirty="0"/>
              <a:t>60% of victims never tell anyone and this could be for various reasons we will discuss later</a:t>
            </a:r>
          </a:p>
          <a:p>
            <a:pPr marL="171450" indent="-171450">
              <a:buFont typeface="Arial" panose="020B0604020202020204" pitchFamily="34" charset="0"/>
              <a:buChar char="•"/>
            </a:pPr>
            <a:r>
              <a:rPr lang="en-US" dirty="0"/>
              <a:t>Sexual abuse does not always have to mean contact crimes. Could be watching children undress for sexual gratification, exposing themselves to children, showing them pornography</a:t>
            </a:r>
          </a:p>
          <a:p>
            <a:pPr marL="171450" indent="-171450">
              <a:buFont typeface="Arial" panose="020B0604020202020204" pitchFamily="34" charset="0"/>
              <a:buChar char="•"/>
            </a:pPr>
            <a:r>
              <a:rPr lang="en-US" dirty="0"/>
              <a:t>Most sex offenders deny their crimes. This is important to remember if a child makes a disclosure and you ask the accused who then denies it. It is most likely that the child is being truthful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The vast majority of allegations made by children are true </a:t>
            </a:r>
            <a:endParaRPr lang="en-US" dirty="0"/>
          </a:p>
        </p:txBody>
      </p:sp>
      <p:sp>
        <p:nvSpPr>
          <p:cNvPr id="4" name="Slide Number Placeholder 3"/>
          <p:cNvSpPr>
            <a:spLocks noGrp="1"/>
          </p:cNvSpPr>
          <p:nvPr>
            <p:ph type="sldNum" sz="quarter" idx="5"/>
          </p:nvPr>
        </p:nvSpPr>
        <p:spPr/>
        <p:txBody>
          <a:bodyPr/>
          <a:lstStyle/>
          <a:p>
            <a:fld id="{01FDFC57-E4AE-1249-9036-DCDDF9EFD2C1}" type="slidenum">
              <a:rPr lang="en-US" smtClean="0"/>
              <a:t>4</a:t>
            </a:fld>
            <a:endParaRPr lang="en-US"/>
          </a:p>
        </p:txBody>
      </p:sp>
    </p:spTree>
    <p:extLst>
      <p:ext uri="{BB962C8B-B14F-4D97-AF65-F5344CB8AC3E}">
        <p14:creationId xmlns:p14="http://schemas.microsoft.com/office/powerpoint/2010/main" val="66606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Stranger danger – We teach kids to be cautious around strangers but we don’t really teach them about how to handle unwanted interactions from people they know and love. Most people also have this idea that they could tell if a person looks like a sex offender. I promise you they look like all of us and as I mentioned earlier, rarely are they strangers. </a:t>
            </a:r>
          </a:p>
          <a:p>
            <a:pPr marL="171450" indent="-171450">
              <a:buFont typeface="Arial" panose="020B0604020202020204" pitchFamily="34" charset="0"/>
              <a:buChar char="•"/>
            </a:pPr>
            <a:r>
              <a:rPr lang="en-US" dirty="0"/>
              <a:t>We think that children won’t remember or will get over it in time but I can tell you from experience that is certainly not the case without getting help and support. The effects of CSA can be lifelong and impact various areas of a person’s life. We will discuss that in more detail shortly </a:t>
            </a:r>
          </a:p>
          <a:p>
            <a:pPr marL="171450" indent="-171450">
              <a:buFont typeface="Arial" panose="020B0604020202020204" pitchFamily="34" charset="0"/>
              <a:buChar char="•"/>
            </a:pPr>
            <a:r>
              <a:rPr lang="en-US" dirty="0"/>
              <a:t>On the other hand, just because a child was victimized does not mean they will struggle throughout their lives. Various factors play into a child’s ability to overcome this sort of hardship (including family support and MH treatment) </a:t>
            </a:r>
          </a:p>
          <a:p>
            <a:pPr marL="171450" indent="-171450">
              <a:buFont typeface="Arial" panose="020B0604020202020204" pitchFamily="34" charset="0"/>
              <a:buChar char="•"/>
            </a:pPr>
            <a:r>
              <a:rPr lang="en-US" dirty="0"/>
              <a:t>It is unfortunate that most people assume that boys are rarely abused and if they are, they’re only abused by boys. Boys are abused at an alarming rate as well and can be abused by both males and females, both children and adults. </a:t>
            </a:r>
            <a:r>
              <a:rPr lang="en-US" sz="1200" b="0" i="0" u="none" strike="noStrike" kern="1200" dirty="0">
                <a:solidFill>
                  <a:schemeClr val="tx1"/>
                </a:solidFill>
                <a:effectLst/>
                <a:latin typeface="+mn-lt"/>
                <a:ea typeface="+mn-ea"/>
                <a:cs typeface="+mn-cs"/>
              </a:rPr>
              <a:t>It is estimated that women are the abusers in about </a:t>
            </a:r>
            <a:r>
              <a:rPr lang="en-US" sz="1200" b="0" i="0" u="none" strike="noStrike" kern="1200" dirty="0">
                <a:solidFill>
                  <a:schemeClr val="tx1"/>
                </a:solidFill>
                <a:effectLst/>
                <a:latin typeface="+mn-lt"/>
                <a:ea typeface="+mn-ea"/>
                <a:cs typeface="+mn-cs"/>
                <a:hlinkClick r:id="rId3"/>
              </a:rPr>
              <a:t>14%</a:t>
            </a:r>
            <a:r>
              <a:rPr lang="en-US" sz="1200" b="0" i="0" u="none" strike="noStrike" kern="1200" dirty="0">
                <a:solidFill>
                  <a:schemeClr val="tx1"/>
                </a:solidFill>
                <a:effectLst/>
                <a:latin typeface="+mn-lt"/>
                <a:ea typeface="+mn-ea"/>
                <a:cs typeface="+mn-cs"/>
              </a:rPr>
              <a:t> of cases reported among boys and </a:t>
            </a:r>
            <a:r>
              <a:rPr lang="en-US" sz="1200" b="0" i="0" u="none" strike="noStrike" kern="1200" dirty="0">
                <a:solidFill>
                  <a:schemeClr val="tx1"/>
                </a:solidFill>
                <a:effectLst/>
                <a:latin typeface="+mn-lt"/>
                <a:ea typeface="+mn-ea"/>
                <a:cs typeface="+mn-cs"/>
                <a:hlinkClick r:id="rId3"/>
              </a:rPr>
              <a:t>6%</a:t>
            </a:r>
            <a:r>
              <a:rPr lang="en-US" sz="1200" b="0" i="0" u="none" strike="noStrike" kern="1200" dirty="0">
                <a:solidFill>
                  <a:schemeClr val="tx1"/>
                </a:solidFill>
                <a:effectLst/>
                <a:latin typeface="+mn-lt"/>
                <a:ea typeface="+mn-ea"/>
                <a:cs typeface="+mn-cs"/>
              </a:rPr>
              <a:t> of cases reported among girls.</a:t>
            </a:r>
            <a:endParaRPr lang="en-US" dirty="0"/>
          </a:p>
          <a:p>
            <a:pPr marL="171450" indent="-171450">
              <a:buFont typeface="Arial" panose="020B0604020202020204" pitchFamily="34" charset="0"/>
              <a:buChar char="•"/>
            </a:pPr>
            <a:r>
              <a:rPr lang="en-US" dirty="0"/>
              <a:t>It is also assumed that if a mother is around no one can harm her child. That’s unfortunately not the case as there have been cases where a child is abused in the same room as the mother without her knowledge.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 we also want to believe that a parent can tell if their child was abused or the child would tell them immediately if they have a close relationship, however various factors play into this. Many children wait months or years before disclosing. May think they won’t be believed or feel embarrassed, or they don’t want to get the perpetrator in trouble if they care for them, or the community or family thinks highly of them. Children may sometimes even deny that the abuse occurred despite evidence to the contrary. Children may think they did something wrong and will get in trouble. Afraid of being sent away to a foster home. Threatened by the abuser. Believing their parents will be mad at them for causing the abuse. Afraid of losing their mother’s love. Feel they participated in the abuse by not telling sooner. Ashamed and conflicted because their body responded to the sexual stimulation.  It’s not a sign of a poor parent-child relationship. And other times, despite loving the child, a parent finds it so incredibly difficult to believe that someone could have harmed their child so they are in denial. This is especially true in cases of incest or when the perpetrator is loved by the family. Does not mean this is a bad parent but it can take them some time to accept what happened. What matters most in this case is that the parent realizes their mistake, believes the child, and take the necessary steps to protect them immediately. </a:t>
            </a:r>
          </a:p>
          <a:p>
            <a:pPr marL="171450" indent="-171450">
              <a:buFont typeface="Arial" panose="020B0604020202020204" pitchFamily="34" charset="0"/>
              <a:buChar char="•"/>
            </a:pPr>
            <a:r>
              <a:rPr lang="en-US" dirty="0"/>
              <a:t>Sometimes the abuse is minimized.  Although some behaviors seem worse than others, it’s important to remember that to the child, abuse is abuse. You might say “at least she wasn’t raped” or ”it was only fondling.” it’s adults who think of sex as related primarily to intercourse, that kissing or fondling is not “sex.” To the child, the real abuse is not the physical touching but what it means. It is the manipulation and deceit, the stealing of innocence, the betrayal that is most damaging.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Another thing I want to say here is that we want to believe that people in helping professions wouldn’t harm children but research has shown that some offenders choose their profession (e.g. becoming clergy, teaching, child care) because it gives them easier access to children. So it’s important to not assume that because someone is a Quran teacher or a well-liked babysitter than means you should dismiss any concerns. </a:t>
            </a:r>
          </a:p>
          <a:p>
            <a:pPr marL="171450" indent="-171450">
              <a:buFont typeface="Arial" panose="020B0604020202020204" pitchFamily="34" charset="0"/>
              <a:buChar char="•"/>
            </a:pPr>
            <a:r>
              <a:rPr lang="en-US" dirty="0"/>
              <a:t>Lastly, the community tends to write off sex offenders as people that should just be locked up and that treatment does not work for them. That is not the case. There are different types of sex offenders and some of them are individuals who are struggling a great deal with their own histories of trauma and victimization and feel a great deal of remorse and regret for their actions. Some don’t feel this way and are predatory. Either way, however, treatment is a very important component in prevention. I’m saying this to you here because if you do come across someone personally or professionally who has committed such a crime and you are hesitant about addressing the issue, especially if they’re saying they’ll promise to never do it again and you feel a great deal of love and/or respect for them, I want you to consider that they need to be in treatment to truly make sure they don’t engage in this behavior again. This is for their good and for the greater good of the community as well. I promise you treatment does work and it’s the only way to keep our communities safe. And marrying them off or sending them out of town is NOT treatment and puts other people at risk. Treatment can include medication, individual, and group psychotherapy and I can share some more detailed information about treatment afterwards if anyone is interested. </a:t>
            </a:r>
          </a:p>
        </p:txBody>
      </p:sp>
      <p:sp>
        <p:nvSpPr>
          <p:cNvPr id="4" name="Slide Number Placeholder 3"/>
          <p:cNvSpPr>
            <a:spLocks noGrp="1"/>
          </p:cNvSpPr>
          <p:nvPr>
            <p:ph type="sldNum" sz="quarter" idx="5"/>
          </p:nvPr>
        </p:nvSpPr>
        <p:spPr/>
        <p:txBody>
          <a:bodyPr/>
          <a:lstStyle/>
          <a:p>
            <a:fld id="{01FDFC57-E4AE-1249-9036-DCDDF9EFD2C1}" type="slidenum">
              <a:rPr lang="en-US" smtClean="0"/>
              <a:t>5</a:t>
            </a:fld>
            <a:endParaRPr lang="en-US"/>
          </a:p>
        </p:txBody>
      </p:sp>
    </p:spTree>
    <p:extLst>
      <p:ext uri="{BB962C8B-B14F-4D97-AF65-F5344CB8AC3E}">
        <p14:creationId xmlns:p14="http://schemas.microsoft.com/office/powerpoint/2010/main" val="2595479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What is grooming?  A process whereby the perpetrator gains access to and abuses a child. It involves an imbalance of power and elements of coercion and manipulation. The motivation and intent is to sexually exploit the child and it happens through a process of gradual desensitization. It involves the child as well as their caregivers and sometimes the community at large.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I’m going to go through the steps involved here in more detail:</a:t>
            </a:r>
          </a:p>
          <a:p>
            <a:endParaRPr lang="en-US" sz="1200" b="0" i="0" u="none" strike="noStrike" kern="1200" dirty="0">
              <a:solidFill>
                <a:schemeClr val="tx1"/>
              </a:solidFill>
              <a:effectLst/>
              <a:latin typeface="+mn-lt"/>
              <a:ea typeface="+mn-ea"/>
              <a:cs typeface="+mn-cs"/>
            </a:endParaRPr>
          </a:p>
          <a:p>
            <a:r>
              <a:rPr lang="en-US" b="1" dirty="0"/>
              <a:t>Identifying and targeting the victim - </a:t>
            </a:r>
            <a:r>
              <a:rPr lang="en-US" dirty="0"/>
              <a:t>Vulnerable kids (broken homes, neglected, busy parent, children with disabilities)</a:t>
            </a:r>
          </a:p>
          <a:p>
            <a:r>
              <a:rPr lang="en-US" b="1" dirty="0"/>
              <a:t>Gaining trust and access - </a:t>
            </a:r>
            <a:r>
              <a:rPr lang="en-US" dirty="0"/>
              <a:t>Special attention, a sympathetic ear, games, gifts, buy them food, etc. </a:t>
            </a:r>
          </a:p>
          <a:p>
            <a:r>
              <a:rPr lang="en-US" b="1" dirty="0"/>
              <a:t>Playing a role in the child’s life - </a:t>
            </a:r>
            <a:r>
              <a:rPr lang="en-US" dirty="0"/>
              <a:t>Makes the child feel like they are the only one who fully understands the child or meets the child’s needs in a particular way. </a:t>
            </a:r>
          </a:p>
          <a:p>
            <a:r>
              <a:rPr lang="en-US" b="1" dirty="0"/>
              <a:t>Isolating the child - </a:t>
            </a:r>
            <a:r>
              <a:rPr lang="en-US" dirty="0"/>
              <a:t>Offering rides (dropping them off after school), overnight trips, personal lessons, telling the caregivers that they need special individual lessons  </a:t>
            </a:r>
          </a:p>
          <a:p>
            <a:r>
              <a:rPr lang="en-US" b="1" dirty="0"/>
              <a:t>Creating secrecy around the relationship – </a:t>
            </a:r>
            <a:r>
              <a:rPr lang="en-US" dirty="0"/>
              <a:t>secret communications, threats (don’t tell anyone about our little secret or else..). </a:t>
            </a:r>
          </a:p>
          <a:p>
            <a:r>
              <a:rPr lang="en-US" b="1" dirty="0"/>
              <a:t>Initiating sexual contact - </a:t>
            </a:r>
            <a:r>
              <a:rPr lang="en-US" dirty="0"/>
              <a:t>may begin with non-sexual contact to gradually desensitize the victim (wrestling, touching leg, taking a shower together in the locker room). </a:t>
            </a:r>
          </a:p>
          <a:p>
            <a:r>
              <a:rPr lang="en-US" b="1" dirty="0"/>
              <a:t>Controlling the relationship – </a:t>
            </a:r>
            <a:r>
              <a:rPr lang="en-US" dirty="0"/>
              <a:t>Instill fear about disclosure, telling them they won’t be believed, making them feel like it’s their fault (because the child is actually enjoying parts of this relationship and the perp makes sure of that because it makes it less likely for the child to tell and for anyone to doubt that something inappropriate is going on)</a:t>
            </a:r>
          </a:p>
          <a:p>
            <a:pPr marL="0" indent="0">
              <a:buNone/>
            </a:pPr>
            <a:endParaRPr lang="en-US" dirty="0"/>
          </a:p>
          <a:p>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01FDFC57-E4AE-1249-9036-DCDDF9EFD2C1}" type="slidenum">
              <a:rPr lang="en-US" smtClean="0"/>
              <a:t>6</a:t>
            </a:fld>
            <a:endParaRPr lang="en-US"/>
          </a:p>
        </p:txBody>
      </p:sp>
    </p:spTree>
    <p:extLst>
      <p:ext uri="{BB962C8B-B14F-4D97-AF65-F5344CB8AC3E}">
        <p14:creationId xmlns:p14="http://schemas.microsoft.com/office/powerpoint/2010/main" val="3238375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Abnormal sexual behavior?</a:t>
            </a:r>
          </a:p>
          <a:p>
            <a:pPr marL="171450" indent="-171450">
              <a:buFont typeface="Arial" panose="020B0604020202020204" pitchFamily="34" charset="0"/>
              <a:buChar char="•"/>
            </a:pPr>
            <a:r>
              <a:rPr lang="en-US" dirty="0"/>
              <a:t>Cannot be redirected</a:t>
            </a:r>
          </a:p>
          <a:p>
            <a:pPr marL="171450" indent="-171450">
              <a:buFont typeface="Arial" panose="020B0604020202020204" pitchFamily="34" charset="0"/>
              <a:buChar char="•"/>
            </a:pPr>
            <a:r>
              <a:rPr lang="en-US" dirty="0"/>
              <a:t>Sexual knowledge inappropriate for their developmental level</a:t>
            </a:r>
          </a:p>
          <a:p>
            <a:pPr marL="171450" indent="-171450">
              <a:buFont typeface="Arial" panose="020B0604020202020204" pitchFamily="34" charset="0"/>
              <a:buChar char="•"/>
            </a:pPr>
            <a:r>
              <a:rPr lang="en-US" dirty="0"/>
              <a:t>Simulates adult sexual acts </a:t>
            </a:r>
          </a:p>
          <a:p>
            <a:pPr marL="171450" indent="-171450">
              <a:buFont typeface="Arial" panose="020B0604020202020204" pitchFamily="34" charset="0"/>
              <a:buChar char="•"/>
            </a:pPr>
            <a:r>
              <a:rPr lang="en-US" dirty="0"/>
              <a:t>Manipulates or forces other child to allow or engage in inappropriate touching</a:t>
            </a:r>
          </a:p>
          <a:p>
            <a:pPr marL="171450" indent="-171450">
              <a:buFont typeface="Arial" panose="020B0604020202020204" pitchFamily="34" charset="0"/>
              <a:buChar char="•"/>
            </a:pPr>
            <a:r>
              <a:rPr lang="en-US" dirty="0"/>
              <a:t>Talks/acts in a sexualized manner with unknown adults</a:t>
            </a:r>
          </a:p>
          <a:p>
            <a:pPr marL="171450" indent="-171450">
              <a:buFont typeface="Arial" panose="020B0604020202020204" pitchFamily="34" charset="0"/>
              <a:buChar char="•"/>
            </a:pPr>
            <a:r>
              <a:rPr lang="en-US" dirty="0"/>
              <a:t>Physical contact with adult causes excessive agitation to child or adult</a:t>
            </a:r>
          </a:p>
          <a:p>
            <a:pPr marL="171450" indent="-171450">
              <a:buFont typeface="Arial" panose="020B0604020202020204" pitchFamily="34" charset="0"/>
              <a:buChar char="•"/>
            </a:pPr>
            <a:r>
              <a:rPr lang="en-US" dirty="0"/>
              <a:t>Sexual behavior involving coercion or force</a:t>
            </a:r>
          </a:p>
          <a:p>
            <a:endParaRPr lang="en-US" dirty="0"/>
          </a:p>
        </p:txBody>
      </p:sp>
      <p:sp>
        <p:nvSpPr>
          <p:cNvPr id="4" name="Slide Number Placeholder 3"/>
          <p:cNvSpPr>
            <a:spLocks noGrp="1"/>
          </p:cNvSpPr>
          <p:nvPr>
            <p:ph type="sldNum" sz="quarter" idx="5"/>
          </p:nvPr>
        </p:nvSpPr>
        <p:spPr/>
        <p:txBody>
          <a:bodyPr/>
          <a:lstStyle/>
          <a:p>
            <a:fld id="{01FDFC57-E4AE-1249-9036-DCDDF9EFD2C1}" type="slidenum">
              <a:rPr lang="en-US" smtClean="0"/>
              <a:t>7</a:t>
            </a:fld>
            <a:endParaRPr lang="en-US"/>
          </a:p>
        </p:txBody>
      </p:sp>
    </p:spTree>
    <p:extLst>
      <p:ext uri="{BB962C8B-B14F-4D97-AF65-F5344CB8AC3E}">
        <p14:creationId xmlns:p14="http://schemas.microsoft.com/office/powerpoint/2010/main" val="3319806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some victims, events that happen following the sexual abuse can be almost as damaging as the abuse itself. Not being believed, having to go through the legal system. IN fact, Sexually abused children who keep the abuse a secret or who “tell” and are not believed are at greater risk form emotional, social, and physical problems, often lasting into adulthood (https://www.d2l.org/education/5-steps/step-1/)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health problems: Adults with a history of child sexual abuse are 30% more likely than their non-abused peers to have a serious medical condition such as diabetes, cancer, heart problems, stroke, or hypertension.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Re-victimization: </a:t>
            </a:r>
            <a:r>
              <a:rPr lang="en-US" sz="1200" b="0" i="0" u="none" strike="noStrike" kern="1200" dirty="0">
                <a:solidFill>
                  <a:schemeClr val="tx1"/>
                </a:solidFill>
                <a:effectLst/>
                <a:latin typeface="+mn-lt"/>
                <a:ea typeface="+mn-ea"/>
                <a:cs typeface="+mn-cs"/>
              </a:rPr>
              <a:t>The re-experiencing symptoms can lead to a repetition compulsion where the failure to accommodate to a </a:t>
            </a:r>
            <a:r>
              <a:rPr lang="en-US" sz="1200" b="0" i="0" u="none" strike="noStrike" kern="1200" dirty="0">
                <a:solidFill>
                  <a:schemeClr val="tx1"/>
                </a:solidFill>
                <a:effectLst/>
                <a:latin typeface="+mn-lt"/>
                <a:ea typeface="+mn-ea"/>
                <a:cs typeface="+mn-cs"/>
                <a:hlinkClick r:id="rId3" tooltip="Psychology Today looks at traumatic"/>
              </a:rPr>
              <a:t>traumatic</a:t>
            </a:r>
            <a:r>
              <a:rPr lang="en-US" sz="1200" b="0" i="0" u="none" strike="noStrike" kern="1200" dirty="0">
                <a:solidFill>
                  <a:schemeClr val="tx1"/>
                </a:solidFill>
                <a:effectLst/>
                <a:latin typeface="+mn-lt"/>
                <a:ea typeface="+mn-ea"/>
                <a:cs typeface="+mn-cs"/>
              </a:rPr>
              <a:t> experience may lead to a </a:t>
            </a:r>
            <a:r>
              <a:rPr lang="en-US" sz="1200" b="0" i="0" u="none" strike="noStrike" kern="1200" dirty="0">
                <a:solidFill>
                  <a:schemeClr val="tx1"/>
                </a:solidFill>
                <a:effectLst/>
                <a:latin typeface="+mn-lt"/>
                <a:ea typeface="+mn-ea"/>
                <a:cs typeface="+mn-cs"/>
                <a:hlinkClick r:id="rId4" tooltip="Psychology Today looks at subconscious"/>
              </a:rPr>
              <a:t>subconscious</a:t>
            </a:r>
            <a:r>
              <a:rPr lang="en-US" sz="1200" b="0" i="0" u="none" strike="noStrike" kern="1200" dirty="0">
                <a:solidFill>
                  <a:schemeClr val="tx1"/>
                </a:solidFill>
                <a:effectLst/>
                <a:latin typeface="+mn-lt"/>
                <a:ea typeface="+mn-ea"/>
                <a:cs typeface="+mn-cs"/>
              </a:rPr>
              <a:t> drive to reenact the experience—an attempt to achieve a sense of mastery over the original trauma (Van der Kolk, 1989). Also consider that they can abuse substances which make them more likely to end up in dangerous situations. </a:t>
            </a:r>
          </a:p>
          <a:p>
            <a:endParaRPr lang="en-US" dirty="0"/>
          </a:p>
        </p:txBody>
      </p:sp>
      <p:sp>
        <p:nvSpPr>
          <p:cNvPr id="4" name="Slide Number Placeholder 3"/>
          <p:cNvSpPr>
            <a:spLocks noGrp="1"/>
          </p:cNvSpPr>
          <p:nvPr>
            <p:ph type="sldNum" sz="quarter" idx="5"/>
          </p:nvPr>
        </p:nvSpPr>
        <p:spPr/>
        <p:txBody>
          <a:bodyPr/>
          <a:lstStyle/>
          <a:p>
            <a:fld id="{01FDFC57-E4AE-1249-9036-DCDDF9EFD2C1}" type="slidenum">
              <a:rPr lang="en-US" smtClean="0"/>
              <a:t>8</a:t>
            </a:fld>
            <a:endParaRPr lang="en-US"/>
          </a:p>
        </p:txBody>
      </p:sp>
    </p:spTree>
    <p:extLst>
      <p:ext uri="{BB962C8B-B14F-4D97-AF65-F5344CB8AC3E}">
        <p14:creationId xmlns:p14="http://schemas.microsoft.com/office/powerpoint/2010/main" val="820382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You want to carefully screen people who are in contact with your child. Do not assume that because of their profession or community standing that they are automatically safe. </a:t>
            </a:r>
          </a:p>
          <a:p>
            <a:pPr marL="628650" lvl="1" indent="-171450">
              <a:buFont typeface="Arial" panose="020B0604020202020204" pitchFamily="34" charset="0"/>
              <a:buChar char="•"/>
            </a:pPr>
            <a:r>
              <a:rPr lang="en-US" dirty="0"/>
              <a:t>Even if they are the most respected and beloved teacher or leader, do not ignore suspicious behavior. </a:t>
            </a:r>
          </a:p>
          <a:p>
            <a:pPr marL="628650" lvl="1" indent="-171450">
              <a:buFont typeface="Arial" panose="020B0604020202020204" pitchFamily="34" charset="0"/>
              <a:buChar char="•"/>
            </a:pPr>
            <a:r>
              <a:rPr lang="en-US" dirty="0"/>
              <a:t>You don’t want to force your child to kiss and hug and sit on someone’s lap just because YOU feel comfortable with them. If your child doesn’t want to, listen to your child. I’m not saying that if your child doesn’t want to hug someone that means the person is dangerous, we all know kids sometimes just don’t feel like it or they’re shy and that’s completely fine. But what you’re teaching them by letting them make their own decisions about this is that if God forbid they do come across someone that they really don’t feel safe with, they can feel confident to set a boundary. </a:t>
            </a:r>
          </a:p>
          <a:p>
            <a:pPr marL="628650" lvl="1" indent="-171450">
              <a:buFont typeface="Arial" panose="020B0604020202020204" pitchFamily="34" charset="0"/>
              <a:buChar char="•"/>
            </a:pPr>
            <a:r>
              <a:rPr lang="en-US" dirty="0"/>
              <a:t>Similarly, we teach our kids to always respect and obey elders which is in general an important thing but we also want to teach them that if they feel unsafe with someone they can absolutely disobey them and feel confident doing so. That just because they’re a child does not mean that their thoughts and feelings are any less valuable or any less worthy of respect. </a:t>
            </a:r>
          </a:p>
          <a:p>
            <a:pPr marL="628650" lvl="1" indent="-171450">
              <a:buFont typeface="Arial" panose="020B0604020202020204" pitchFamily="34" charset="0"/>
              <a:buChar char="•"/>
            </a:pPr>
            <a:r>
              <a:rPr lang="en-US" dirty="0"/>
              <a:t>We tend to give cutesy names to body parts when we’re talking with children but consider that if something were to happen to a child and they are disclosing to someone that is not familiar with this terminology, they won’t know what they’re talking about. And don’t assume that your child will always tell you first because it could be someone you love and respect (family member, friend, community leader) so they may be afraid to tell you.</a:t>
            </a:r>
          </a:p>
          <a:p>
            <a:pPr marL="628650" lvl="1" indent="-171450">
              <a:buFont typeface="Arial" panose="020B0604020202020204" pitchFamily="34" charset="0"/>
              <a:buChar char="•"/>
            </a:pPr>
            <a:r>
              <a:rPr lang="en-US" dirty="0"/>
              <a:t>If your child appears very distraught around a particular person and does not want to be alone with them, listen to them. </a:t>
            </a:r>
          </a:p>
          <a:p>
            <a:pPr marL="628650" lvl="1" indent="-171450">
              <a:buFont typeface="Arial" panose="020B0604020202020204" pitchFamily="34" charset="0"/>
              <a:buChar char="•"/>
            </a:pPr>
            <a:r>
              <a:rPr lang="en-US" dirty="0"/>
              <a:t>Talk to your child about prevention, teaching them that no one can touch them in certain places, that they should immediately tell if something makes them uncomfortable. There are tons of books out there on this topic, one I saw the other day was called C is for Consent. </a:t>
            </a:r>
          </a:p>
          <a:p>
            <a:pPr marL="628650" lvl="1" indent="-171450">
              <a:buFont typeface="Arial" panose="020B0604020202020204" pitchFamily="34" charset="0"/>
              <a:buChar char="•"/>
            </a:pPr>
            <a:r>
              <a:rPr lang="en-US" dirty="0"/>
              <a:t>You want to always be open to whatever your child wants to tell you. If they say they have a secret to tell you don’t dismiss it because they could be testing the waters. </a:t>
            </a:r>
          </a:p>
          <a:p>
            <a:pPr marL="628650" lvl="1" indent="-171450">
              <a:buFont typeface="Arial" panose="020B0604020202020204" pitchFamily="34" charset="0"/>
              <a:buChar char="•"/>
            </a:pPr>
            <a:r>
              <a:rPr lang="en-US" dirty="0"/>
              <a:t>Tell your child that they can talk to you about absolutely anything at any time so they feel safe coming to you. Mind you that this is also important to keep the community safe because if your child sees something going on with another child and they feel safe talking to you about it, you could be in a position to protect someone else that maybe doesn’t have someone to look out for them.</a:t>
            </a:r>
          </a:p>
          <a:p>
            <a:pPr marL="628650" lvl="1" indent="-171450">
              <a:buFont typeface="Arial" panose="020B0604020202020204" pitchFamily="34" charset="0"/>
              <a:buChar char="•"/>
            </a:pPr>
            <a:r>
              <a:rPr lang="en-US" dirty="0"/>
              <a:t>Finally, believe a child if they tell you something is going on. In most cases they’re telling the truth and the cost of disbelieving them is much higher than the cost of believing and finding out that it was a false accusation.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When a parent does not believe the child or blames the child for the abuse or the consequences of the abuse, the child is more likely to recant. </a:t>
            </a:r>
          </a:p>
          <a:p>
            <a:endParaRPr lang="en-US" dirty="0"/>
          </a:p>
        </p:txBody>
      </p:sp>
      <p:sp>
        <p:nvSpPr>
          <p:cNvPr id="4" name="Slide Number Placeholder 3"/>
          <p:cNvSpPr>
            <a:spLocks noGrp="1"/>
          </p:cNvSpPr>
          <p:nvPr>
            <p:ph type="sldNum" sz="quarter" idx="5"/>
          </p:nvPr>
        </p:nvSpPr>
        <p:spPr/>
        <p:txBody>
          <a:bodyPr/>
          <a:lstStyle/>
          <a:p>
            <a:fld id="{01FDFC57-E4AE-1249-9036-DCDDF9EFD2C1}" type="slidenum">
              <a:rPr lang="en-US" smtClean="0"/>
              <a:t>9</a:t>
            </a:fld>
            <a:endParaRPr lang="en-US"/>
          </a:p>
        </p:txBody>
      </p:sp>
    </p:spTree>
    <p:extLst>
      <p:ext uri="{BB962C8B-B14F-4D97-AF65-F5344CB8AC3E}">
        <p14:creationId xmlns:p14="http://schemas.microsoft.com/office/powerpoint/2010/main" val="376993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8/18/19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de.ca.gov/ls/ss/ap/childabusereportingguide.as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2l.org/education/5-steps/" TargetMode="External"/><Relationship Id="rId7" Type="http://schemas.openxmlformats.org/officeDocument/2006/relationships/hyperlink" Target="http://online.rainn.org/" TargetMode="External"/><Relationship Id="rId2" Type="http://schemas.openxmlformats.org/officeDocument/2006/relationships/hyperlink" Target="http://www.d2l.org/" TargetMode="External"/><Relationship Id="rId1" Type="http://schemas.openxmlformats.org/officeDocument/2006/relationships/slideLayout" Target="../slideLayouts/slideLayout2.xml"/><Relationship Id="rId6" Type="http://schemas.openxmlformats.org/officeDocument/2006/relationships/hyperlink" Target="http://www.childhelp.org/" TargetMode="External"/><Relationship Id="rId5" Type="http://schemas.openxmlformats.org/officeDocument/2006/relationships/hyperlink" Target="http://victimconnect.org/" TargetMode="External"/><Relationship Id="rId4" Type="http://schemas.openxmlformats.org/officeDocument/2006/relationships/hyperlink" Target="http://www.nationalcac.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2l.org/the-issue/statistics/" TargetMode="External"/><Relationship Id="rId2" Type="http://schemas.openxmlformats.org/officeDocument/2006/relationships/hyperlink" Target="https://www.rainn.org/statistics/children-and-tee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tiff"/><Relationship Id="rId5" Type="http://schemas.openxmlformats.org/officeDocument/2006/relationships/diagramQuickStyle" Target="../diagrams/quickStyle1.xml"/><Relationship Id="rId10" Type="http://schemas.openxmlformats.org/officeDocument/2006/relationships/image" Target="../media/image3.tiff"/><Relationship Id="rId4" Type="http://schemas.openxmlformats.org/officeDocument/2006/relationships/diagramLayout" Target="../diagrams/layout1.xml"/><Relationship Id="rId9"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17EBE3-FF86-4DA1-BC9A-331F7F214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2">
              <a:lumMod val="90000"/>
            </a:schemeClr>
          </a:solidFill>
        </p:grpSpPr>
        <p:sp>
          <p:nvSpPr>
            <p:cNvPr id="13"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2" name="Title 1">
            <a:extLst>
              <a:ext uri="{FF2B5EF4-FFF2-40B4-BE49-F238E27FC236}">
                <a16:creationId xmlns:a16="http://schemas.microsoft.com/office/drawing/2014/main" id="{49D3C3C6-91C2-AB4A-B5E2-F9AD7D8AFDA3}"/>
              </a:ext>
            </a:extLst>
          </p:cNvPr>
          <p:cNvSpPr>
            <a:spLocks noGrp="1"/>
          </p:cNvSpPr>
          <p:nvPr>
            <p:ph type="ctrTitle"/>
          </p:nvPr>
        </p:nvSpPr>
        <p:spPr>
          <a:xfrm>
            <a:off x="433189" y="1318591"/>
            <a:ext cx="6671843" cy="4220820"/>
          </a:xfrm>
        </p:spPr>
        <p:txBody>
          <a:bodyPr anchor="ctr">
            <a:normAutofit/>
          </a:bodyPr>
          <a:lstStyle/>
          <a:p>
            <a:pPr algn="ctr"/>
            <a:r>
              <a:rPr lang="en-US" sz="6600" dirty="0">
                <a:solidFill>
                  <a:schemeClr val="tx2">
                    <a:lumMod val="75000"/>
                  </a:schemeClr>
                </a:solidFill>
              </a:rPr>
              <a:t>Child Sexual Abuse</a:t>
            </a:r>
          </a:p>
        </p:txBody>
      </p:sp>
      <p:sp>
        <p:nvSpPr>
          <p:cNvPr id="3" name="Subtitle 2">
            <a:extLst>
              <a:ext uri="{FF2B5EF4-FFF2-40B4-BE49-F238E27FC236}">
                <a16:creationId xmlns:a16="http://schemas.microsoft.com/office/drawing/2014/main" id="{7E11133C-22AE-C04D-9A89-5644B12373EE}"/>
              </a:ext>
            </a:extLst>
          </p:cNvPr>
          <p:cNvSpPr>
            <a:spLocks noGrp="1"/>
          </p:cNvSpPr>
          <p:nvPr>
            <p:ph type="subTitle" idx="1"/>
          </p:nvPr>
        </p:nvSpPr>
        <p:spPr>
          <a:xfrm>
            <a:off x="7855048" y="1871831"/>
            <a:ext cx="3084569" cy="3199806"/>
          </a:xfrm>
        </p:spPr>
        <p:txBody>
          <a:bodyPr anchor="ctr">
            <a:normAutofit/>
          </a:bodyPr>
          <a:lstStyle/>
          <a:p>
            <a:r>
              <a:rPr lang="en-US">
                <a:solidFill>
                  <a:schemeClr val="tx2">
                    <a:lumMod val="75000"/>
                  </a:schemeClr>
                </a:solidFill>
              </a:rPr>
              <a:t>Juhayna Ajami, PsyD</a:t>
            </a:r>
          </a:p>
          <a:p>
            <a:r>
              <a:rPr lang="en-US">
                <a:solidFill>
                  <a:schemeClr val="tx2">
                    <a:lumMod val="75000"/>
                  </a:schemeClr>
                </a:solidFill>
              </a:rPr>
              <a:t>Licensed Clinical Psychologist </a:t>
            </a:r>
          </a:p>
          <a:p>
            <a:r>
              <a:rPr lang="en-US">
                <a:solidFill>
                  <a:schemeClr val="tx2">
                    <a:lumMod val="75000"/>
                  </a:schemeClr>
                </a:solidFill>
              </a:rPr>
              <a:t>PSY27518</a:t>
            </a:r>
          </a:p>
        </p:txBody>
      </p:sp>
      <p:cxnSp>
        <p:nvCxnSpPr>
          <p:cNvPr id="26" name="Straight Connector 25">
            <a:extLst>
              <a:ext uri="{FF2B5EF4-FFF2-40B4-BE49-F238E27FC236}">
                <a16:creationId xmlns:a16="http://schemas.microsoft.com/office/drawing/2014/main" id="{34D43EC1-35FA-4FC3-8526-F655CEB09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7196"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03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AC479F-B388-2A42-B22E-FB0BB18B301D}"/>
              </a:ext>
            </a:extLst>
          </p:cNvPr>
          <p:cNvSpPr>
            <a:spLocks noGrp="1"/>
          </p:cNvSpPr>
          <p:nvPr>
            <p:ph type="title"/>
          </p:nvPr>
        </p:nvSpPr>
        <p:spPr>
          <a:xfrm>
            <a:off x="372779" y="645106"/>
            <a:ext cx="3650279" cy="1259894"/>
          </a:xfrm>
        </p:spPr>
        <p:txBody>
          <a:bodyPr>
            <a:normAutofit/>
          </a:bodyPr>
          <a:lstStyle/>
          <a:p>
            <a:pPr>
              <a:lnSpc>
                <a:spcPct val="90000"/>
              </a:lnSpc>
            </a:pPr>
            <a:r>
              <a:rPr lang="en-US" sz="2800" dirty="0"/>
              <a:t>Stewards of Children Prevention Toolkit App</a:t>
            </a:r>
          </a:p>
        </p:txBody>
      </p:sp>
      <p:sp>
        <p:nvSpPr>
          <p:cNvPr id="3" name="Content Placeholder 2">
            <a:extLst>
              <a:ext uri="{FF2B5EF4-FFF2-40B4-BE49-F238E27FC236}">
                <a16:creationId xmlns:a16="http://schemas.microsoft.com/office/drawing/2014/main" id="{563D48E1-FD81-654E-804C-9A7326BBD335}"/>
              </a:ext>
            </a:extLst>
          </p:cNvPr>
          <p:cNvSpPr>
            <a:spLocks noGrp="1"/>
          </p:cNvSpPr>
          <p:nvPr>
            <p:ph idx="1"/>
          </p:nvPr>
        </p:nvSpPr>
        <p:spPr>
          <a:xfrm>
            <a:off x="649225" y="2133600"/>
            <a:ext cx="3650278" cy="3759253"/>
          </a:xfrm>
        </p:spPr>
        <p:txBody>
          <a:bodyPr>
            <a:normAutofit/>
          </a:bodyPr>
          <a:lstStyle/>
          <a:p>
            <a:pPr lvl="1"/>
            <a:endParaRPr lang="en-US" dirty="0"/>
          </a:p>
          <a:p>
            <a:endParaRPr lang="en-US" dirty="0"/>
          </a:p>
        </p:txBody>
      </p:sp>
      <p:pic>
        <p:nvPicPr>
          <p:cNvPr id="4" name="Picture 3">
            <a:extLst>
              <a:ext uri="{FF2B5EF4-FFF2-40B4-BE49-F238E27FC236}">
                <a16:creationId xmlns:a16="http://schemas.microsoft.com/office/drawing/2014/main" id="{DCDB8683-4097-B14C-AE93-5EBA6CFE95E5}"/>
              </a:ext>
            </a:extLst>
          </p:cNvPr>
          <p:cNvPicPr>
            <a:picLocks noChangeAspect="1"/>
          </p:cNvPicPr>
          <p:nvPr/>
        </p:nvPicPr>
        <p:blipFill rotWithShape="1">
          <a:blip r:embed="rId3"/>
          <a:srcRect l="7110" r="14217" b="-1"/>
          <a:stretch/>
        </p:blipFill>
        <p:spPr>
          <a:xfrm>
            <a:off x="4130448" y="21908"/>
            <a:ext cx="8061552" cy="6857990"/>
          </a:xfrm>
          <a:prstGeom prst="rect">
            <a:avLst/>
          </a:prstGeom>
        </p:spPr>
      </p:pic>
    </p:spTree>
    <p:extLst>
      <p:ext uri="{BB962C8B-B14F-4D97-AF65-F5344CB8AC3E}">
        <p14:creationId xmlns:p14="http://schemas.microsoft.com/office/powerpoint/2010/main" val="413109976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3AEF5-8137-994F-9B92-EC195E78AB3E}"/>
              </a:ext>
            </a:extLst>
          </p:cNvPr>
          <p:cNvSpPr>
            <a:spLocks noGrp="1"/>
          </p:cNvSpPr>
          <p:nvPr>
            <p:ph type="title"/>
          </p:nvPr>
        </p:nvSpPr>
        <p:spPr>
          <a:xfrm>
            <a:off x="1433889" y="1059872"/>
            <a:ext cx="3012216" cy="4851349"/>
          </a:xfrm>
        </p:spPr>
        <p:txBody>
          <a:bodyPr>
            <a:normAutofit/>
          </a:bodyPr>
          <a:lstStyle/>
          <a:p>
            <a:r>
              <a:rPr lang="en-US"/>
              <a:t>Mandatory Reporting </a:t>
            </a:r>
          </a:p>
        </p:txBody>
      </p:sp>
      <p:sp>
        <p:nvSpPr>
          <p:cNvPr id="33"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D2B0944E-BC7D-9443-B7E2-4CE7830929F0}"/>
              </a:ext>
            </a:extLst>
          </p:cNvPr>
          <p:cNvSpPr>
            <a:spLocks noGrp="1"/>
          </p:cNvSpPr>
          <p:nvPr>
            <p:ph idx="1"/>
          </p:nvPr>
        </p:nvSpPr>
        <p:spPr>
          <a:xfrm>
            <a:off x="5280368" y="1059872"/>
            <a:ext cx="6224244" cy="4851350"/>
          </a:xfrm>
        </p:spPr>
        <p:txBody>
          <a:bodyPr>
            <a:normAutofit/>
          </a:bodyPr>
          <a:lstStyle/>
          <a:p>
            <a:r>
              <a:rPr lang="en-US"/>
              <a:t>Report suspected abuse to the authorities </a:t>
            </a:r>
          </a:p>
          <a:p>
            <a:r>
              <a:rPr lang="en-US"/>
              <a:t>Can be anonymous </a:t>
            </a:r>
          </a:p>
          <a:p>
            <a:r>
              <a:rPr lang="en-US">
                <a:hlinkClick r:id="rId2"/>
              </a:rPr>
              <a:t>https://www.cde.ca.gov/ls/ss/ap/childabusereportingguide.asp</a:t>
            </a:r>
            <a:endParaRPr lang="en-US"/>
          </a:p>
          <a:p>
            <a:pPr marL="0" indent="0">
              <a:buNone/>
            </a:pPr>
            <a:endParaRPr lang="en-US"/>
          </a:p>
        </p:txBody>
      </p:sp>
    </p:spTree>
    <p:extLst>
      <p:ext uri="{BB962C8B-B14F-4D97-AF65-F5344CB8AC3E}">
        <p14:creationId xmlns:p14="http://schemas.microsoft.com/office/powerpoint/2010/main" val="132467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F967-6E16-3049-8A13-25DC20841455}"/>
              </a:ext>
            </a:extLst>
          </p:cNvPr>
          <p:cNvSpPr>
            <a:spLocks noGrp="1"/>
          </p:cNvSpPr>
          <p:nvPr>
            <p:ph type="title"/>
          </p:nvPr>
        </p:nvSpPr>
        <p:spPr>
          <a:xfrm>
            <a:off x="2592925" y="624110"/>
            <a:ext cx="8911687" cy="1280890"/>
          </a:xfrm>
        </p:spPr>
        <p:txBody>
          <a:bodyPr/>
          <a:lstStyle/>
          <a:p>
            <a:pPr algn="ctr"/>
            <a:r>
              <a:rPr lang="en-US"/>
              <a:t>Resources	</a:t>
            </a:r>
            <a:endParaRPr lang="en-US" dirty="0"/>
          </a:p>
        </p:txBody>
      </p:sp>
      <p:sp>
        <p:nvSpPr>
          <p:cNvPr id="3" name="Content Placeholder 2">
            <a:extLst>
              <a:ext uri="{FF2B5EF4-FFF2-40B4-BE49-F238E27FC236}">
                <a16:creationId xmlns:a16="http://schemas.microsoft.com/office/drawing/2014/main" id="{85F0CAAA-D613-FD4D-B75F-25E61ADE7A88}"/>
              </a:ext>
            </a:extLst>
          </p:cNvPr>
          <p:cNvSpPr>
            <a:spLocks noGrp="1"/>
          </p:cNvSpPr>
          <p:nvPr>
            <p:ph idx="1"/>
          </p:nvPr>
        </p:nvSpPr>
        <p:spPr>
          <a:xfrm>
            <a:off x="2589212" y="1899139"/>
            <a:ext cx="8915400" cy="4532588"/>
          </a:xfrm>
        </p:spPr>
        <p:txBody>
          <a:bodyPr>
            <a:normAutofit fontScale="92500" lnSpcReduction="20000"/>
          </a:bodyPr>
          <a:lstStyle/>
          <a:p>
            <a:r>
              <a:rPr lang="en-US" b="1">
                <a:solidFill>
                  <a:schemeClr val="tx1"/>
                </a:solidFill>
                <a:hlinkClick r:id="rId2">
                  <a:extLst>
                    <a:ext uri="{A12FA001-AC4F-418D-AE19-62706E023703}">
                      <ahyp:hlinkClr xmlns:ahyp="http://schemas.microsoft.com/office/drawing/2018/hyperlinkcolor" val="tx"/>
                    </a:ext>
                  </a:extLst>
                </a:hlinkClick>
              </a:rPr>
              <a:t>Inshaykhsclothing.com</a:t>
            </a:r>
          </a:p>
          <a:p>
            <a:r>
              <a:rPr lang="en-US" b="1">
                <a:solidFill>
                  <a:schemeClr val="tx1"/>
                </a:solidFill>
                <a:hlinkClick r:id="rId2">
                  <a:extLst>
                    <a:ext uri="{A12FA001-AC4F-418D-AE19-62706E023703}">
                      <ahyp:hlinkClr xmlns:ahyp="http://schemas.microsoft.com/office/drawing/2018/hyperlinkcolor" val="tx"/>
                    </a:ext>
                  </a:extLst>
                </a:hlinkClick>
              </a:rPr>
              <a:t>Darkness to Light</a:t>
            </a:r>
            <a:r>
              <a:rPr lang="en-US"/>
              <a:t> is a non-profit organization dedicated to helping child victims of sexual abuse and adult survivors. They have a network of service providers as well as a toll free help line.</a:t>
            </a:r>
          </a:p>
          <a:p>
            <a:pPr lvl="1"/>
            <a:r>
              <a:rPr lang="en-US" b="1"/>
              <a:t>NATIONAL CHILD SEXUAL ABUSE HELPLINE </a:t>
            </a:r>
            <a:r>
              <a:rPr lang="en-US"/>
              <a:t>1-866-FOR-LIGHT </a:t>
            </a:r>
          </a:p>
          <a:p>
            <a:pPr lvl="1"/>
            <a:r>
              <a:rPr lang="en-US">
                <a:hlinkClick r:id="rId3"/>
              </a:rPr>
              <a:t>http://www.d2l.org/education/5-steps/</a:t>
            </a:r>
            <a:endParaRPr lang="en-US"/>
          </a:p>
          <a:p>
            <a:r>
              <a:rPr lang="en-US" b="1">
                <a:solidFill>
                  <a:schemeClr val="tx1"/>
                </a:solidFill>
                <a:hlinkClick r:id="rId4">
                  <a:extLst>
                    <a:ext uri="{A12FA001-AC4F-418D-AE19-62706E023703}">
                      <ahyp:hlinkClr xmlns:ahyp="http://schemas.microsoft.com/office/drawing/2018/hyperlinkcolor" val="tx"/>
                    </a:ext>
                  </a:extLst>
                </a:hlinkClick>
              </a:rPr>
              <a:t>Children's Advocacy Center</a:t>
            </a:r>
            <a:r>
              <a:rPr lang="en-US" b="1"/>
              <a:t> </a:t>
            </a:r>
            <a:r>
              <a:rPr lang="en-US"/>
              <a:t>is a non-profit organization that provides training, prevention, and treatment services to fight child abuse and neglect.</a:t>
            </a:r>
          </a:p>
          <a:p>
            <a:pPr marL="457200" lvl="1" indent="0">
              <a:buNone/>
            </a:pPr>
            <a:r>
              <a:rPr lang="en-US"/>
              <a:t>https://www.nationalcac.org/find-a-cac/</a:t>
            </a:r>
          </a:p>
          <a:p>
            <a:r>
              <a:rPr lang="en-US" b="1">
                <a:solidFill>
                  <a:schemeClr val="tx1"/>
                </a:solidFill>
                <a:hlinkClick r:id="rId5">
                  <a:extLst>
                    <a:ext uri="{A12FA001-AC4F-418D-AE19-62706E023703}">
                      <ahyp:hlinkClr xmlns:ahyp="http://schemas.microsoft.com/office/drawing/2018/hyperlinkcolor" val="tx"/>
                    </a:ext>
                  </a:extLst>
                </a:hlinkClick>
              </a:rPr>
              <a:t>VictimConnect</a:t>
            </a:r>
            <a:br>
              <a:rPr lang="en-US" b="1"/>
            </a:br>
            <a:r>
              <a:rPr lang="en-US"/>
              <a:t>National Hotline for Crime Victims</a:t>
            </a:r>
            <a:br>
              <a:rPr lang="en-US"/>
            </a:br>
            <a:r>
              <a:rPr lang="en-US"/>
              <a:t>1-855-4-VICTIM (1-855-484-2846)</a:t>
            </a:r>
          </a:p>
          <a:p>
            <a:r>
              <a:rPr lang="en-US" b="1">
                <a:solidFill>
                  <a:schemeClr val="tx1"/>
                </a:solidFill>
                <a:hlinkClick r:id="rId6">
                  <a:extLst>
                    <a:ext uri="{A12FA001-AC4F-418D-AE19-62706E023703}">
                      <ahyp:hlinkClr xmlns:ahyp="http://schemas.microsoft.com/office/drawing/2018/hyperlinkcolor" val="tx"/>
                    </a:ext>
                  </a:extLst>
                </a:hlinkClick>
              </a:rPr>
              <a:t>National Child Abuse Hotline</a:t>
            </a:r>
            <a:br>
              <a:rPr lang="en-US"/>
            </a:br>
            <a:r>
              <a:rPr lang="en-US"/>
              <a:t>1-800-422-4453</a:t>
            </a:r>
          </a:p>
          <a:p>
            <a:r>
              <a:rPr lang="en-US" b="1" u="sng"/>
              <a:t>Rape, Abuse &amp; Incest National Network (RAINN) </a:t>
            </a:r>
            <a:r>
              <a:rPr lang="en-US"/>
              <a:t>– rainn.org </a:t>
            </a:r>
          </a:p>
          <a:p>
            <a:pPr lvl="1"/>
            <a:r>
              <a:rPr lang="en-US"/>
              <a:t>National Sexual Assault Hotline &amp; Live Chat: 800-656-4673 </a:t>
            </a:r>
            <a:r>
              <a:rPr lang="en-US" b="1" u="sng">
                <a:hlinkClick r:id="rId7" tooltip="sexual assault online hotline"/>
              </a:rPr>
              <a:t>online.rainn.org</a:t>
            </a:r>
            <a:r>
              <a:rPr lang="en-US"/>
              <a:t> </a:t>
            </a:r>
          </a:p>
          <a:p>
            <a:pPr marL="457200" lvl="1" indent="0">
              <a:buNone/>
            </a:pPr>
            <a:endParaRPr lang="en-US"/>
          </a:p>
          <a:p>
            <a:endParaRPr lang="en-US"/>
          </a:p>
          <a:p>
            <a:endParaRPr lang="en-US" dirty="0"/>
          </a:p>
        </p:txBody>
      </p:sp>
    </p:spTree>
    <p:extLst>
      <p:ext uri="{BB962C8B-B14F-4D97-AF65-F5344CB8AC3E}">
        <p14:creationId xmlns:p14="http://schemas.microsoft.com/office/powerpoint/2010/main" val="3529039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7578-8854-7D44-82C1-2BEA4C9BAA74}"/>
              </a:ext>
            </a:extLst>
          </p:cNvPr>
          <p:cNvSpPr>
            <a:spLocks noGrp="1"/>
          </p:cNvSpPr>
          <p:nvPr>
            <p:ph type="title"/>
          </p:nvPr>
        </p:nvSpPr>
        <p:spPr/>
        <p:txBody>
          <a:bodyPr/>
          <a:lstStyle/>
          <a:p>
            <a:pPr algn="ctr"/>
            <a:r>
              <a:rPr lang="en-US" dirty="0"/>
              <a:t>Sources</a:t>
            </a:r>
          </a:p>
        </p:txBody>
      </p:sp>
      <p:sp>
        <p:nvSpPr>
          <p:cNvPr id="3" name="Content Placeholder 2">
            <a:extLst>
              <a:ext uri="{FF2B5EF4-FFF2-40B4-BE49-F238E27FC236}">
                <a16:creationId xmlns:a16="http://schemas.microsoft.com/office/drawing/2014/main" id="{850AA497-C216-7547-9439-FA8E86F2DF26}"/>
              </a:ext>
            </a:extLst>
          </p:cNvPr>
          <p:cNvSpPr>
            <a:spLocks noGrp="1"/>
          </p:cNvSpPr>
          <p:nvPr>
            <p:ph idx="1"/>
          </p:nvPr>
        </p:nvSpPr>
        <p:spPr>
          <a:xfrm>
            <a:off x="2589212" y="1434905"/>
            <a:ext cx="9368326" cy="5134705"/>
          </a:xfrm>
        </p:spPr>
        <p:txBody>
          <a:bodyPr>
            <a:normAutofit fontScale="62500" lnSpcReduction="20000"/>
          </a:bodyPr>
          <a:lstStyle/>
          <a:p>
            <a:pPr fontAlgn="base"/>
            <a:r>
              <a:rPr lang="en-US" dirty="0"/>
              <a:t>United States Department of Health and Human Services, Administration for Children and Families, Administration on Children, Youth and Families, Children’s Bureau. Child Maltreatment Survey, 2016 (2018).</a:t>
            </a:r>
          </a:p>
          <a:p>
            <a:pPr fontAlgn="base"/>
            <a:r>
              <a:rPr lang="en-US" dirty="0"/>
              <a:t>Department of Justice, Office of Justice Programs, Bureau of Justice Statistics, Sex Offenses and Offenders (1997).</a:t>
            </a:r>
          </a:p>
          <a:p>
            <a:pPr fontAlgn="base"/>
            <a:r>
              <a:rPr lang="en-US" dirty="0"/>
              <a:t>David </a:t>
            </a:r>
            <a:r>
              <a:rPr lang="en-US" dirty="0" err="1"/>
              <a:t>Finkelhor</a:t>
            </a:r>
            <a:r>
              <a:rPr lang="en-US" dirty="0"/>
              <a:t>, Anne Shattuck, Heather A. Turner, &amp; Sherry L. Hamby, </a:t>
            </a:r>
            <a:r>
              <a:rPr lang="en-US" i="1" dirty="0"/>
              <a:t>The Lifetime Prevalence of Child Sexual Abuse and Sexual Assault Assessed in Late Adolescence</a:t>
            </a:r>
            <a:r>
              <a:rPr lang="en-US" dirty="0"/>
              <a:t>, 55 Journal of Adolescent Health 329, 329-333 (2014)</a:t>
            </a:r>
          </a:p>
          <a:p>
            <a:pPr fontAlgn="base"/>
            <a:r>
              <a:rPr lang="en-US" dirty="0"/>
              <a:t>Department of Justice, Office of Justice Programs, Bureau of Justice Statistics, Sexual Assault of Young Children as Reported to Law Enforcement  (2000).</a:t>
            </a:r>
          </a:p>
          <a:p>
            <a:pPr fontAlgn="base"/>
            <a:r>
              <a:rPr lang="en-US" dirty="0"/>
              <a:t>H.M </a:t>
            </a:r>
            <a:r>
              <a:rPr lang="en-US" dirty="0" err="1"/>
              <a:t>Zinzow</a:t>
            </a:r>
            <a:r>
              <a:rPr lang="en-US" dirty="0"/>
              <a:t>, H.S. Resnick, J.L. McCauley, A.B. </a:t>
            </a:r>
            <a:r>
              <a:rPr lang="en-US" dirty="0" err="1"/>
              <a:t>Amstadter</a:t>
            </a:r>
            <a:r>
              <a:rPr lang="en-US" dirty="0"/>
              <a:t>, K.J. Ruggiero, &amp; D.G. Kilpatrick, Prevalence and risk of psychiatric disorders as a function of variant rape histories: results from a national survey of women. Social psychiatry and psychiatric epidemiology, 47(6), 893-902 (2012).</a:t>
            </a:r>
          </a:p>
          <a:p>
            <a:pPr fontAlgn="base"/>
            <a:r>
              <a:rPr lang="en-US" dirty="0"/>
              <a:t>United States Department of Health and Human Services, Administration for Children and Families, Administration on Children, Youth and Families, Children’s Bureau. Child Maltreatment Survey, 2016 (2018).</a:t>
            </a:r>
          </a:p>
          <a:p>
            <a:pPr fontAlgn="base"/>
            <a:r>
              <a:rPr lang="en-US" dirty="0">
                <a:solidFill>
                  <a:schemeClr val="tx1"/>
                </a:solidFill>
                <a:hlinkClick r:id="rId2">
                  <a:extLst>
                    <a:ext uri="{A12FA001-AC4F-418D-AE19-62706E023703}">
                      <ahyp:hlinkClr xmlns:ahyp="http://schemas.microsoft.com/office/drawing/2018/hyperlinkcolor" val="tx"/>
                    </a:ext>
                  </a:extLst>
                </a:hlinkClick>
              </a:rPr>
              <a:t>https://www.rainn.org/statistics/children-and-teens</a:t>
            </a:r>
            <a:endParaRPr lang="en-US" dirty="0">
              <a:solidFill>
                <a:schemeClr val="tx1"/>
              </a:solidFill>
            </a:endParaRPr>
          </a:p>
          <a:p>
            <a:pPr fontAlgn="base"/>
            <a:r>
              <a:rPr lang="en-US" dirty="0">
                <a:solidFill>
                  <a:schemeClr val="tx1"/>
                </a:solidFill>
                <a:hlinkClick r:id="rId3">
                  <a:extLst>
                    <a:ext uri="{A12FA001-AC4F-418D-AE19-62706E023703}">
                      <ahyp:hlinkClr xmlns:ahyp="http://schemas.microsoft.com/office/drawing/2018/hyperlinkcolor" val="tx"/>
                    </a:ext>
                  </a:extLst>
                </a:hlinkClick>
              </a:rPr>
              <a:t>http://www.d2l.org/the-issue/statistics/</a:t>
            </a:r>
            <a:endParaRPr lang="en-US" dirty="0">
              <a:solidFill>
                <a:schemeClr val="tx1"/>
              </a:solidFill>
            </a:endParaRPr>
          </a:p>
          <a:p>
            <a:pPr fontAlgn="base"/>
            <a:r>
              <a:rPr lang="en-US" dirty="0"/>
              <a:t>http://www.d2l.org/wp-content/uploads/2017/01/Statistics_7_Signs_What-to-do.pdf</a:t>
            </a:r>
          </a:p>
          <a:p>
            <a:r>
              <a:rPr lang="en-US" dirty="0"/>
              <a:t>Working with Non-Offending Parents of Sexually Abused Children. Kim </a:t>
            </a:r>
            <a:r>
              <a:rPr lang="en-US" dirty="0" err="1"/>
              <a:t>Stolow</a:t>
            </a:r>
            <a:r>
              <a:rPr lang="en-US" dirty="0"/>
              <a:t>, Lynne Einhorn, &amp; Sylvie Snyder. Dorothy B. Hersh Regional Child Protection Center. </a:t>
            </a:r>
          </a:p>
          <a:p>
            <a:r>
              <a:rPr lang="en-US" dirty="0"/>
              <a:t>Elliott, M., Browne, K., &amp; Kilcoyne, J. (1995). Child sexual abuse prevention: What offenders tell us. Child Abuse &amp; Neglect, 5, 579-594. </a:t>
            </a:r>
          </a:p>
          <a:p>
            <a:r>
              <a:rPr lang="en-US" dirty="0">
                <a:solidFill>
                  <a:schemeClr val="tx1"/>
                </a:solidFill>
              </a:rPr>
              <a:t>Tebbutt, J., Swanston, H., Oates, R. K., O'Toole, B.I. (1997). Five years after child sexual abuse: Persisting dysfunction and problems of prediction. </a:t>
            </a:r>
            <a:r>
              <a:rPr lang="en-US" i="1" dirty="0">
                <a:solidFill>
                  <a:schemeClr val="tx1"/>
                </a:solidFill>
              </a:rPr>
              <a:t>Journal of the American Academy of Child &amp; Adolescent Psychiatry</a:t>
            </a:r>
            <a:r>
              <a:rPr lang="en-US" dirty="0">
                <a:solidFill>
                  <a:schemeClr val="tx1"/>
                </a:solidFill>
              </a:rPr>
              <a:t>, </a:t>
            </a:r>
            <a:r>
              <a:rPr lang="en-US" i="1" dirty="0">
                <a:solidFill>
                  <a:schemeClr val="tx1"/>
                </a:solidFill>
              </a:rPr>
              <a:t>36</a:t>
            </a:r>
            <a:r>
              <a:rPr lang="en-US" dirty="0">
                <a:solidFill>
                  <a:schemeClr val="tx1"/>
                </a:solidFill>
              </a:rPr>
              <a:t>, 330-339. </a:t>
            </a:r>
          </a:p>
          <a:p>
            <a:r>
              <a:rPr lang="en-US" dirty="0" err="1"/>
              <a:t>Finkelhor</a:t>
            </a:r>
            <a:r>
              <a:rPr lang="en-US" dirty="0"/>
              <a:t>, D., &amp; Ormrod, R. (2001). Child Abuse Reported to the Police. Juvenile Justice Bulletin, (No. NCJ 187238). Washington, DC: United States Department of Justice, Office of Juvenile Justice and Delinquency Prevention. </a:t>
            </a:r>
          </a:p>
          <a:p>
            <a:pPr marL="0" indent="0">
              <a:buNone/>
            </a:pPr>
            <a:endParaRPr lang="en-US" dirty="0"/>
          </a:p>
          <a:p>
            <a:endParaRPr lang="en-US" dirty="0"/>
          </a:p>
          <a:p>
            <a:pPr fontAlgn="base"/>
            <a:endParaRPr lang="en-US" dirty="0"/>
          </a:p>
        </p:txBody>
      </p:sp>
    </p:spTree>
    <p:extLst>
      <p:ext uri="{BB962C8B-B14F-4D97-AF65-F5344CB8AC3E}">
        <p14:creationId xmlns:p14="http://schemas.microsoft.com/office/powerpoint/2010/main" val="651152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EFBB7871-8A1E-4CCF-B33B-6EC652A3F8ED}"/>
              </a:ext>
            </a:extLst>
          </p:cNvPr>
          <p:cNvGraphicFramePr>
            <a:graphicFrameLocks noGrp="1"/>
          </p:cNvGraphicFramePr>
          <p:nvPr>
            <p:ph idx="1"/>
            <p:extLst>
              <p:ext uri="{D42A27DB-BD31-4B8C-83A1-F6EECF244321}">
                <p14:modId xmlns:p14="http://schemas.microsoft.com/office/powerpoint/2010/main" val="332682967"/>
              </p:ext>
            </p:extLst>
          </p:nvPr>
        </p:nvGraphicFramePr>
        <p:xfrm>
          <a:off x="1794897" y="871871"/>
          <a:ext cx="10156098" cy="500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F575532-DE96-5249-A28C-EBA018DC507A}"/>
              </a:ext>
            </a:extLst>
          </p:cNvPr>
          <p:cNvPicPr>
            <a:picLocks noChangeAspect="1"/>
          </p:cNvPicPr>
          <p:nvPr/>
        </p:nvPicPr>
        <p:blipFill>
          <a:blip r:embed="rId8"/>
          <a:stretch>
            <a:fillRect/>
          </a:stretch>
        </p:blipFill>
        <p:spPr>
          <a:xfrm>
            <a:off x="2237505" y="1221672"/>
            <a:ext cx="876300" cy="1016000"/>
          </a:xfrm>
          <a:prstGeom prst="rect">
            <a:avLst/>
          </a:prstGeom>
        </p:spPr>
      </p:pic>
      <p:pic>
        <p:nvPicPr>
          <p:cNvPr id="8" name="Picture 7">
            <a:extLst>
              <a:ext uri="{FF2B5EF4-FFF2-40B4-BE49-F238E27FC236}">
                <a16:creationId xmlns:a16="http://schemas.microsoft.com/office/drawing/2014/main" id="{93FB9185-765B-CD42-B50F-DA35BCCC6A71}"/>
              </a:ext>
            </a:extLst>
          </p:cNvPr>
          <p:cNvPicPr>
            <a:picLocks noChangeAspect="1"/>
          </p:cNvPicPr>
          <p:nvPr/>
        </p:nvPicPr>
        <p:blipFill>
          <a:blip r:embed="rId9"/>
          <a:stretch>
            <a:fillRect/>
          </a:stretch>
        </p:blipFill>
        <p:spPr>
          <a:xfrm>
            <a:off x="4014518" y="1285952"/>
            <a:ext cx="1257300" cy="1063847"/>
          </a:xfrm>
          <a:prstGeom prst="rect">
            <a:avLst/>
          </a:prstGeom>
        </p:spPr>
      </p:pic>
      <p:pic>
        <p:nvPicPr>
          <p:cNvPr id="9" name="Picture 8">
            <a:extLst>
              <a:ext uri="{FF2B5EF4-FFF2-40B4-BE49-F238E27FC236}">
                <a16:creationId xmlns:a16="http://schemas.microsoft.com/office/drawing/2014/main" id="{7778B8B4-4E30-8B45-9F2B-10EAA70A151E}"/>
              </a:ext>
            </a:extLst>
          </p:cNvPr>
          <p:cNvPicPr>
            <a:picLocks noChangeAspect="1"/>
          </p:cNvPicPr>
          <p:nvPr/>
        </p:nvPicPr>
        <p:blipFill>
          <a:blip r:embed="rId10"/>
          <a:stretch>
            <a:fillRect/>
          </a:stretch>
        </p:blipFill>
        <p:spPr>
          <a:xfrm>
            <a:off x="6286935" y="1349747"/>
            <a:ext cx="937588" cy="1016000"/>
          </a:xfrm>
          <a:prstGeom prst="rect">
            <a:avLst/>
          </a:prstGeom>
        </p:spPr>
      </p:pic>
      <p:pic>
        <p:nvPicPr>
          <p:cNvPr id="11" name="Picture 10">
            <a:extLst>
              <a:ext uri="{FF2B5EF4-FFF2-40B4-BE49-F238E27FC236}">
                <a16:creationId xmlns:a16="http://schemas.microsoft.com/office/drawing/2014/main" id="{3B1ACF26-6243-7C47-B1C8-5534642D6A7B}"/>
              </a:ext>
            </a:extLst>
          </p:cNvPr>
          <p:cNvPicPr>
            <a:picLocks noChangeAspect="1"/>
          </p:cNvPicPr>
          <p:nvPr/>
        </p:nvPicPr>
        <p:blipFill>
          <a:blip r:embed="rId11"/>
          <a:stretch>
            <a:fillRect/>
          </a:stretch>
        </p:blipFill>
        <p:spPr>
          <a:xfrm>
            <a:off x="8315840" y="1371013"/>
            <a:ext cx="1104900" cy="1016000"/>
          </a:xfrm>
          <a:prstGeom prst="rect">
            <a:avLst/>
          </a:prstGeom>
        </p:spPr>
      </p:pic>
      <p:pic>
        <p:nvPicPr>
          <p:cNvPr id="13" name="Picture 12">
            <a:extLst>
              <a:ext uri="{FF2B5EF4-FFF2-40B4-BE49-F238E27FC236}">
                <a16:creationId xmlns:a16="http://schemas.microsoft.com/office/drawing/2014/main" id="{6E942417-9F0C-CB42-A4C0-A34F11C0441B}"/>
              </a:ext>
            </a:extLst>
          </p:cNvPr>
          <p:cNvPicPr>
            <a:picLocks noChangeAspect="1"/>
          </p:cNvPicPr>
          <p:nvPr/>
        </p:nvPicPr>
        <p:blipFill>
          <a:blip r:embed="rId12"/>
          <a:stretch>
            <a:fillRect/>
          </a:stretch>
        </p:blipFill>
        <p:spPr>
          <a:xfrm>
            <a:off x="10480307" y="1333799"/>
            <a:ext cx="1104900" cy="1016000"/>
          </a:xfrm>
          <a:prstGeom prst="rect">
            <a:avLst/>
          </a:prstGeom>
        </p:spPr>
      </p:pic>
    </p:spTree>
    <p:extLst>
      <p:ext uri="{BB962C8B-B14F-4D97-AF65-F5344CB8AC3E}">
        <p14:creationId xmlns:p14="http://schemas.microsoft.com/office/powerpoint/2010/main" val="166915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FF0BDF-EC78-C743-89FC-93916924335F}"/>
              </a:ext>
            </a:extLst>
          </p:cNvPr>
          <p:cNvPicPr>
            <a:picLocks noGrp="1" noChangeAspect="1"/>
          </p:cNvPicPr>
          <p:nvPr>
            <p:ph idx="1"/>
          </p:nvPr>
        </p:nvPicPr>
        <p:blipFill>
          <a:blip r:embed="rId3"/>
          <a:stretch>
            <a:fillRect/>
          </a:stretch>
        </p:blipFill>
        <p:spPr>
          <a:xfrm>
            <a:off x="2827606" y="773723"/>
            <a:ext cx="8117059" cy="5784239"/>
          </a:xfrm>
          <a:prstGeom prst="rect">
            <a:avLst/>
          </a:prstGeom>
        </p:spPr>
      </p:pic>
    </p:spTree>
    <p:extLst>
      <p:ext uri="{BB962C8B-B14F-4D97-AF65-F5344CB8AC3E}">
        <p14:creationId xmlns:p14="http://schemas.microsoft.com/office/powerpoint/2010/main" val="96398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68CBC-0D21-344A-A504-E9AA2A1B39CA}"/>
              </a:ext>
            </a:extLst>
          </p:cNvPr>
          <p:cNvSpPr>
            <a:spLocks noGrp="1"/>
          </p:cNvSpPr>
          <p:nvPr>
            <p:ph type="title"/>
          </p:nvPr>
        </p:nvSpPr>
        <p:spPr/>
        <p:txBody>
          <a:bodyPr/>
          <a:lstStyle/>
          <a:p>
            <a:pPr algn="ctr"/>
            <a:r>
              <a:rPr lang="en-US" dirty="0"/>
              <a:t>Facts &amp; Stats</a:t>
            </a:r>
          </a:p>
        </p:txBody>
      </p:sp>
      <p:sp>
        <p:nvSpPr>
          <p:cNvPr id="3" name="Content Placeholder 2">
            <a:extLst>
              <a:ext uri="{FF2B5EF4-FFF2-40B4-BE49-F238E27FC236}">
                <a16:creationId xmlns:a16="http://schemas.microsoft.com/office/drawing/2014/main" id="{FBC2389F-6601-F44D-A4AC-06DBDF48FFF9}"/>
              </a:ext>
            </a:extLst>
          </p:cNvPr>
          <p:cNvSpPr>
            <a:spLocks noGrp="1"/>
          </p:cNvSpPr>
          <p:nvPr>
            <p:ph idx="1"/>
          </p:nvPr>
        </p:nvSpPr>
        <p:spPr>
          <a:xfrm>
            <a:off x="2589212" y="1575582"/>
            <a:ext cx="9185446" cy="5036233"/>
          </a:xfrm>
        </p:spPr>
        <p:txBody>
          <a:bodyPr>
            <a:normAutofit fontScale="70000" lnSpcReduction="20000"/>
          </a:bodyPr>
          <a:lstStyle/>
          <a:p>
            <a:r>
              <a:rPr lang="en-US" sz="4000" dirty="0"/>
              <a:t>1 in 5 girls and 1 in 20 boys is a victim of child sexual abuse.</a:t>
            </a:r>
          </a:p>
          <a:p>
            <a:r>
              <a:rPr lang="en-US" sz="4000" dirty="0"/>
              <a:t>Most vulnerable between ages of 7 and 13.</a:t>
            </a:r>
          </a:p>
          <a:p>
            <a:r>
              <a:rPr lang="en-US" sz="4000" dirty="0"/>
              <a:t>Nearly 40% are abused by older or larger children.</a:t>
            </a:r>
          </a:p>
          <a:p>
            <a:r>
              <a:rPr lang="en-US" sz="4000" dirty="0"/>
              <a:t>60% of victims never tell anyone</a:t>
            </a:r>
          </a:p>
          <a:p>
            <a:r>
              <a:rPr lang="en-US" sz="4000" dirty="0"/>
              <a:t>Non-contact abuse </a:t>
            </a:r>
          </a:p>
          <a:p>
            <a:r>
              <a:rPr lang="en-US" sz="4000" dirty="0"/>
              <a:t>Most sex offenders deny their crimes</a:t>
            </a:r>
          </a:p>
          <a:p>
            <a:r>
              <a:rPr lang="en-US" sz="4000" dirty="0">
                <a:solidFill>
                  <a:schemeClr val="tx1"/>
                </a:solidFill>
              </a:rPr>
              <a:t>The vast majority of allegations are true </a:t>
            </a:r>
            <a:endParaRPr lang="en-US" sz="4000" dirty="0"/>
          </a:p>
          <a:p>
            <a:pPr marL="457200" lvl="1" indent="0">
              <a:buNone/>
            </a:pPr>
            <a:endParaRPr lang="en-US" sz="1800" dirty="0"/>
          </a:p>
          <a:p>
            <a:pPr marL="0" indent="0">
              <a:buNone/>
            </a:pPr>
            <a:r>
              <a:rPr lang="en-US" sz="3200" i="1" dirty="0"/>
              <a:t>https://</a:t>
            </a:r>
            <a:r>
              <a:rPr lang="en-US" sz="3200" i="1" dirty="0" err="1"/>
              <a:t>victimsofcrime.org</a:t>
            </a:r>
            <a:r>
              <a:rPr lang="en-US" sz="3200" i="1" dirty="0"/>
              <a:t>/media/reporting-on-child-sexual-abuse/child-sexual-abuse-statistics</a:t>
            </a:r>
          </a:p>
        </p:txBody>
      </p:sp>
    </p:spTree>
    <p:extLst>
      <p:ext uri="{BB962C8B-B14F-4D97-AF65-F5344CB8AC3E}">
        <p14:creationId xmlns:p14="http://schemas.microsoft.com/office/powerpoint/2010/main" val="175612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AB06-2394-AF40-A6CB-F0FEB24F61D9}"/>
              </a:ext>
            </a:extLst>
          </p:cNvPr>
          <p:cNvSpPr>
            <a:spLocks noGrp="1"/>
          </p:cNvSpPr>
          <p:nvPr>
            <p:ph type="title"/>
          </p:nvPr>
        </p:nvSpPr>
        <p:spPr/>
        <p:txBody>
          <a:bodyPr/>
          <a:lstStyle/>
          <a:p>
            <a:pPr algn="ctr"/>
            <a:r>
              <a:rPr lang="en-US" dirty="0"/>
              <a:t>Myths</a:t>
            </a:r>
          </a:p>
        </p:txBody>
      </p:sp>
      <p:sp>
        <p:nvSpPr>
          <p:cNvPr id="3" name="Content Placeholder 2">
            <a:extLst>
              <a:ext uri="{FF2B5EF4-FFF2-40B4-BE49-F238E27FC236}">
                <a16:creationId xmlns:a16="http://schemas.microsoft.com/office/drawing/2014/main" id="{571FF536-984F-C84E-923C-1F7E41C4F4D8}"/>
              </a:ext>
            </a:extLst>
          </p:cNvPr>
          <p:cNvSpPr>
            <a:spLocks noGrp="1"/>
          </p:cNvSpPr>
          <p:nvPr>
            <p:ph idx="1"/>
          </p:nvPr>
        </p:nvSpPr>
        <p:spPr>
          <a:xfrm>
            <a:off x="2589212" y="1533378"/>
            <a:ext cx="8915400" cy="4853354"/>
          </a:xfrm>
        </p:spPr>
        <p:txBody>
          <a:bodyPr>
            <a:normAutofit/>
          </a:bodyPr>
          <a:lstStyle/>
          <a:p>
            <a:r>
              <a:rPr lang="en-US" dirty="0"/>
              <a:t>“Stranger danger”</a:t>
            </a:r>
          </a:p>
          <a:p>
            <a:r>
              <a:rPr lang="en-US" dirty="0"/>
              <a:t>S/he is only a child and won’t remember </a:t>
            </a:r>
          </a:p>
          <a:p>
            <a:r>
              <a:rPr lang="en-US" dirty="0"/>
              <a:t>All children who are sexually abused will become emotionally disturbed</a:t>
            </a:r>
          </a:p>
          <a:p>
            <a:r>
              <a:rPr lang="en-US" dirty="0"/>
              <a:t>Boys are rarely abused</a:t>
            </a:r>
          </a:p>
          <a:p>
            <a:r>
              <a:rPr lang="en-US" dirty="0"/>
              <a:t>If mothers are around, no one can harm their child</a:t>
            </a:r>
          </a:p>
          <a:p>
            <a:r>
              <a:rPr lang="en-US" dirty="0"/>
              <a:t>If a parent is close with a child, they can tell if something is wrong, the child would disclose to the parent, and/or the parent would believe immediately</a:t>
            </a:r>
          </a:p>
          <a:p>
            <a:r>
              <a:rPr lang="en-US" dirty="0"/>
              <a:t>At least he/she wasn’t…</a:t>
            </a:r>
          </a:p>
          <a:p>
            <a:r>
              <a:rPr lang="en-US" dirty="0"/>
              <a:t>Profession </a:t>
            </a:r>
          </a:p>
          <a:p>
            <a:r>
              <a:rPr lang="en-US" dirty="0"/>
              <a:t>Sex offender treatment doesn’t work </a:t>
            </a:r>
          </a:p>
          <a:p>
            <a:pPr marL="0" indent="0">
              <a:buNone/>
            </a:pPr>
            <a:endParaRPr lang="en-US" dirty="0"/>
          </a:p>
          <a:p>
            <a:pPr marL="0" indent="0">
              <a:buNone/>
            </a:pPr>
            <a:r>
              <a:rPr lang="en-US" sz="1300" i="1" dirty="0"/>
              <a:t>From Working with Non-Offending Parents of Sexually Abused Children. Kim </a:t>
            </a:r>
            <a:r>
              <a:rPr lang="en-US" sz="1300" i="1" dirty="0" err="1"/>
              <a:t>Stolow</a:t>
            </a:r>
            <a:r>
              <a:rPr lang="en-US" sz="1300" i="1" dirty="0"/>
              <a:t>, Lynne Einhorn, &amp; Sylvie Snyder. Dorothy B. Hersh Regional Child Protection Center. </a:t>
            </a:r>
          </a:p>
          <a:p>
            <a:pPr marL="0" indent="0">
              <a:buNone/>
            </a:pPr>
            <a:endParaRPr lang="en-US" dirty="0"/>
          </a:p>
        </p:txBody>
      </p:sp>
    </p:spTree>
    <p:extLst>
      <p:ext uri="{BB962C8B-B14F-4D97-AF65-F5344CB8AC3E}">
        <p14:creationId xmlns:p14="http://schemas.microsoft.com/office/powerpoint/2010/main" val="116178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A3BB-3BF0-D74D-850C-4BDDD3E831B1}"/>
              </a:ext>
            </a:extLst>
          </p:cNvPr>
          <p:cNvSpPr>
            <a:spLocks noGrp="1"/>
          </p:cNvSpPr>
          <p:nvPr>
            <p:ph type="title"/>
          </p:nvPr>
        </p:nvSpPr>
        <p:spPr/>
        <p:txBody>
          <a:bodyPr/>
          <a:lstStyle/>
          <a:p>
            <a:pPr algn="ctr"/>
            <a:r>
              <a:rPr lang="en-US" b="1" i="1" dirty="0"/>
              <a:t>Grooming</a:t>
            </a:r>
          </a:p>
        </p:txBody>
      </p:sp>
      <p:sp>
        <p:nvSpPr>
          <p:cNvPr id="3" name="Content Placeholder 2">
            <a:extLst>
              <a:ext uri="{FF2B5EF4-FFF2-40B4-BE49-F238E27FC236}">
                <a16:creationId xmlns:a16="http://schemas.microsoft.com/office/drawing/2014/main" id="{5EB099CD-BF71-2C4C-8DEC-888AB5365EFF}"/>
              </a:ext>
            </a:extLst>
          </p:cNvPr>
          <p:cNvSpPr>
            <a:spLocks noGrp="1"/>
          </p:cNvSpPr>
          <p:nvPr>
            <p:ph idx="1"/>
          </p:nvPr>
        </p:nvSpPr>
        <p:spPr>
          <a:xfrm>
            <a:off x="2589211" y="1519311"/>
            <a:ext cx="9269853" cy="5155809"/>
          </a:xfrm>
        </p:spPr>
        <p:txBody>
          <a:bodyPr>
            <a:normAutofit/>
          </a:bodyPr>
          <a:lstStyle/>
          <a:p>
            <a:r>
              <a:rPr lang="en-US" b="1" dirty="0"/>
              <a:t>Identifying and targeting the victim </a:t>
            </a:r>
          </a:p>
          <a:p>
            <a:r>
              <a:rPr lang="en-US" b="1" dirty="0"/>
              <a:t>Gaining trust and access </a:t>
            </a:r>
          </a:p>
          <a:p>
            <a:r>
              <a:rPr lang="en-US" b="1" dirty="0"/>
              <a:t>Playing a role in the child’s life</a:t>
            </a:r>
            <a:endParaRPr lang="en-US" dirty="0"/>
          </a:p>
          <a:p>
            <a:r>
              <a:rPr lang="en-US" b="1" dirty="0"/>
              <a:t>Isolating the child </a:t>
            </a:r>
          </a:p>
          <a:p>
            <a:r>
              <a:rPr lang="en-US" b="1" dirty="0"/>
              <a:t>Creating secrecy around the relationship</a:t>
            </a:r>
            <a:endParaRPr lang="en-US" dirty="0"/>
          </a:p>
          <a:p>
            <a:r>
              <a:rPr lang="en-US" b="1" dirty="0"/>
              <a:t>Initiating sexual contact </a:t>
            </a:r>
          </a:p>
          <a:p>
            <a:r>
              <a:rPr lang="en-US" b="1" dirty="0"/>
              <a:t>Controlling the relationship </a:t>
            </a:r>
          </a:p>
          <a:p>
            <a:endParaRPr lang="en-US" b="1" dirty="0"/>
          </a:p>
          <a:p>
            <a:pPr marL="0" indent="0">
              <a:buNone/>
            </a:pPr>
            <a:r>
              <a:rPr lang="en-US" dirty="0"/>
              <a:t>“Note that this is not common in all cases of CSA; in many scenarios, there is NO grooming or trust at all, only coercion and fear”</a:t>
            </a:r>
          </a:p>
          <a:p>
            <a:pPr marL="0" indent="0">
              <a:buNone/>
            </a:pPr>
            <a:r>
              <a:rPr lang="en-US" sz="1300" i="1" dirty="0"/>
              <a:t>https://</a:t>
            </a:r>
            <a:r>
              <a:rPr lang="en-US" sz="1300" i="1" dirty="0" err="1"/>
              <a:t>victimsofcrime.org</a:t>
            </a:r>
            <a:r>
              <a:rPr lang="en-US" sz="1300" i="1" dirty="0"/>
              <a:t>/media/reporting-on-child-sexual-abuse/child-sexual-abuse-statistics</a:t>
            </a:r>
          </a:p>
        </p:txBody>
      </p:sp>
    </p:spTree>
    <p:extLst>
      <p:ext uri="{BB962C8B-B14F-4D97-AF65-F5344CB8AC3E}">
        <p14:creationId xmlns:p14="http://schemas.microsoft.com/office/powerpoint/2010/main" val="325663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511B5-ACF3-764D-8625-E259CF5DE817}"/>
              </a:ext>
            </a:extLst>
          </p:cNvPr>
          <p:cNvSpPr>
            <a:spLocks noGrp="1"/>
          </p:cNvSpPr>
          <p:nvPr>
            <p:ph type="title"/>
          </p:nvPr>
        </p:nvSpPr>
        <p:spPr/>
        <p:txBody>
          <a:bodyPr/>
          <a:lstStyle/>
          <a:p>
            <a:pPr algn="ctr"/>
            <a:r>
              <a:rPr lang="en-US" dirty="0"/>
              <a:t>How do I know if my child is being abused?</a:t>
            </a:r>
          </a:p>
        </p:txBody>
      </p:sp>
      <p:sp>
        <p:nvSpPr>
          <p:cNvPr id="3" name="Content Placeholder 2">
            <a:extLst>
              <a:ext uri="{FF2B5EF4-FFF2-40B4-BE49-F238E27FC236}">
                <a16:creationId xmlns:a16="http://schemas.microsoft.com/office/drawing/2014/main" id="{F5E879C5-49B2-FE45-B35B-7695C430F224}"/>
              </a:ext>
            </a:extLst>
          </p:cNvPr>
          <p:cNvSpPr>
            <a:spLocks noGrp="1"/>
          </p:cNvSpPr>
          <p:nvPr>
            <p:ph idx="1"/>
          </p:nvPr>
        </p:nvSpPr>
        <p:spPr>
          <a:xfrm>
            <a:off x="2589212" y="2133600"/>
            <a:ext cx="8915400" cy="4100290"/>
          </a:xfrm>
        </p:spPr>
        <p:txBody>
          <a:bodyPr>
            <a:normAutofit/>
          </a:bodyPr>
          <a:lstStyle/>
          <a:p>
            <a:r>
              <a:rPr lang="en-US" dirty="0"/>
              <a:t>Normal behavior vs abnormal sexual behavior</a:t>
            </a:r>
          </a:p>
          <a:p>
            <a:r>
              <a:rPr lang="en-US" dirty="0"/>
              <a:t>STDs</a:t>
            </a:r>
          </a:p>
          <a:p>
            <a:r>
              <a:rPr lang="en-US" dirty="0"/>
              <a:t>Withdrawal, fear, depression, unexplained anger and rebellion </a:t>
            </a:r>
          </a:p>
          <a:p>
            <a:r>
              <a:rPr lang="en-US" dirty="0"/>
              <a:t>Witnessed</a:t>
            </a:r>
          </a:p>
          <a:p>
            <a:r>
              <a:rPr lang="en-US" dirty="0"/>
              <a:t>Use of alcohol or drugs at an early age </a:t>
            </a:r>
          </a:p>
          <a:p>
            <a:r>
              <a:rPr lang="en-US" dirty="0"/>
              <a:t>Chronic stomach pain and headaches </a:t>
            </a:r>
          </a:p>
          <a:p>
            <a:r>
              <a:rPr lang="en-US" dirty="0"/>
              <a:t>Physical findings </a:t>
            </a:r>
          </a:p>
          <a:p>
            <a:pPr lvl="1"/>
            <a:r>
              <a:rPr lang="en-US" dirty="0"/>
              <a:t>UNCOMMON</a:t>
            </a:r>
          </a:p>
          <a:p>
            <a:r>
              <a:rPr lang="en-US" dirty="0"/>
              <a:t>Disclosure</a:t>
            </a:r>
          </a:p>
        </p:txBody>
      </p:sp>
    </p:spTree>
    <p:extLst>
      <p:ext uri="{BB962C8B-B14F-4D97-AF65-F5344CB8AC3E}">
        <p14:creationId xmlns:p14="http://schemas.microsoft.com/office/powerpoint/2010/main" val="422381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2004-D4AA-7F4C-B6C2-F36A8783B162}"/>
              </a:ext>
            </a:extLst>
          </p:cNvPr>
          <p:cNvSpPr>
            <a:spLocks noGrp="1"/>
          </p:cNvSpPr>
          <p:nvPr>
            <p:ph type="title"/>
          </p:nvPr>
        </p:nvSpPr>
        <p:spPr/>
        <p:txBody>
          <a:bodyPr/>
          <a:lstStyle/>
          <a:p>
            <a:pPr algn="ctr"/>
            <a:r>
              <a:rPr lang="en-US" dirty="0"/>
              <a:t>How does it affect children?</a:t>
            </a:r>
          </a:p>
        </p:txBody>
      </p:sp>
      <p:sp>
        <p:nvSpPr>
          <p:cNvPr id="3" name="Content Placeholder 2">
            <a:extLst>
              <a:ext uri="{FF2B5EF4-FFF2-40B4-BE49-F238E27FC236}">
                <a16:creationId xmlns:a16="http://schemas.microsoft.com/office/drawing/2014/main" id="{F3D7D2D0-69BC-8B4F-BAF9-A28921B413D6}"/>
              </a:ext>
            </a:extLst>
          </p:cNvPr>
          <p:cNvSpPr>
            <a:spLocks noGrp="1"/>
          </p:cNvSpPr>
          <p:nvPr>
            <p:ph idx="1"/>
          </p:nvPr>
        </p:nvSpPr>
        <p:spPr>
          <a:xfrm>
            <a:off x="2589212" y="1617785"/>
            <a:ext cx="8915400" cy="4909623"/>
          </a:xfrm>
        </p:spPr>
        <p:txBody>
          <a:bodyPr>
            <a:normAutofit/>
          </a:bodyPr>
          <a:lstStyle/>
          <a:p>
            <a:r>
              <a:rPr lang="en-US" dirty="0"/>
              <a:t>Short term: Regressive behaviors, sleep disturbances, eating problems, behavior and/or performance problems at school, and unwillingness to participate in school or social activities.</a:t>
            </a:r>
          </a:p>
          <a:p>
            <a:r>
              <a:rPr lang="en-US" dirty="0"/>
              <a:t>Long-term:</a:t>
            </a:r>
          </a:p>
          <a:p>
            <a:pPr lvl="1"/>
            <a:r>
              <a:rPr lang="en-US" dirty="0"/>
              <a:t>Substance abuse</a:t>
            </a:r>
          </a:p>
          <a:p>
            <a:pPr lvl="1"/>
            <a:r>
              <a:rPr lang="en-US" dirty="0"/>
              <a:t>Dissociation </a:t>
            </a:r>
          </a:p>
          <a:p>
            <a:pPr lvl="1"/>
            <a:r>
              <a:rPr lang="en-US" dirty="0"/>
              <a:t>Depression, Anxiety, PTSD symptoms, suicide attempts, eating disorders</a:t>
            </a:r>
          </a:p>
          <a:p>
            <a:pPr lvl="1"/>
            <a:r>
              <a:rPr lang="en-US" dirty="0"/>
              <a:t>Physical health problems </a:t>
            </a:r>
          </a:p>
          <a:p>
            <a:pPr lvl="1"/>
            <a:r>
              <a:rPr lang="en-US" dirty="0"/>
              <a:t>Difficulties in adult relationships and adult sexual functioning. </a:t>
            </a:r>
          </a:p>
          <a:p>
            <a:pPr lvl="1"/>
            <a:r>
              <a:rPr lang="en-US" dirty="0"/>
              <a:t>Anger at the abuser, at adults who failed to protect them, and at themselves for not having been able to stop the abuse.</a:t>
            </a:r>
          </a:p>
          <a:p>
            <a:pPr lvl="1"/>
            <a:r>
              <a:rPr lang="en-US" dirty="0"/>
              <a:t>Those with a prior history of sexual victimization are extremely likely to be re-victimized. </a:t>
            </a:r>
          </a:p>
        </p:txBody>
      </p:sp>
    </p:spTree>
    <p:extLst>
      <p:ext uri="{BB962C8B-B14F-4D97-AF65-F5344CB8AC3E}">
        <p14:creationId xmlns:p14="http://schemas.microsoft.com/office/powerpoint/2010/main" val="112681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96F3-9ACF-9145-A5DB-EF737245B010}"/>
              </a:ext>
            </a:extLst>
          </p:cNvPr>
          <p:cNvSpPr>
            <a:spLocks noGrp="1"/>
          </p:cNvSpPr>
          <p:nvPr>
            <p:ph type="title"/>
          </p:nvPr>
        </p:nvSpPr>
        <p:spPr>
          <a:xfrm>
            <a:off x="2592925" y="347665"/>
            <a:ext cx="8911687" cy="1280890"/>
          </a:xfrm>
        </p:spPr>
        <p:txBody>
          <a:bodyPr/>
          <a:lstStyle/>
          <a:p>
            <a:pPr algn="ctr"/>
            <a:r>
              <a:rPr lang="en-US"/>
              <a:t>How can I protect my child from abuse?</a:t>
            </a:r>
            <a:endParaRPr lang="en-US" dirty="0"/>
          </a:p>
        </p:txBody>
      </p:sp>
      <p:sp>
        <p:nvSpPr>
          <p:cNvPr id="3" name="Content Placeholder 2">
            <a:extLst>
              <a:ext uri="{FF2B5EF4-FFF2-40B4-BE49-F238E27FC236}">
                <a16:creationId xmlns:a16="http://schemas.microsoft.com/office/drawing/2014/main" id="{9514AEA6-AA56-584A-8B9A-AC44472D3FB2}"/>
              </a:ext>
            </a:extLst>
          </p:cNvPr>
          <p:cNvSpPr>
            <a:spLocks noGrp="1"/>
          </p:cNvSpPr>
          <p:nvPr>
            <p:ph idx="1"/>
          </p:nvPr>
        </p:nvSpPr>
        <p:spPr>
          <a:xfrm>
            <a:off x="2433711" y="1628555"/>
            <a:ext cx="9594165" cy="4912922"/>
          </a:xfrm>
        </p:spPr>
        <p:txBody>
          <a:bodyPr>
            <a:normAutofit/>
          </a:bodyPr>
          <a:lstStyle/>
          <a:p>
            <a:r>
              <a:rPr lang="en-US"/>
              <a:t>Carefully screen </a:t>
            </a:r>
          </a:p>
          <a:p>
            <a:r>
              <a:rPr lang="en-US"/>
              <a:t>Don’t ignore suspicious behavior</a:t>
            </a:r>
          </a:p>
          <a:p>
            <a:r>
              <a:rPr lang="en-US"/>
              <a:t>Let your child make his/her own decisions about giving and receiving affection</a:t>
            </a:r>
          </a:p>
          <a:p>
            <a:r>
              <a:rPr lang="en-US"/>
              <a:t>Issue of respecting and obeying adults </a:t>
            </a:r>
          </a:p>
          <a:p>
            <a:r>
              <a:rPr lang="en-US"/>
              <a:t>Naming body parts </a:t>
            </a:r>
          </a:p>
          <a:p>
            <a:r>
              <a:rPr lang="en-US"/>
              <a:t>Pay attention to your child when he/she does not want to be alone with a certain person</a:t>
            </a:r>
          </a:p>
          <a:p>
            <a:r>
              <a:rPr lang="en-US"/>
              <a:t>Take advantage of everyday opportunities to talk to your child about prevention</a:t>
            </a:r>
          </a:p>
          <a:p>
            <a:r>
              <a:rPr lang="en-US"/>
              <a:t>Don’t scold or laugh at your child for telling you a secret</a:t>
            </a:r>
          </a:p>
          <a:p>
            <a:r>
              <a:rPr lang="en-US"/>
              <a:t>Develop open communication</a:t>
            </a:r>
          </a:p>
          <a:p>
            <a:r>
              <a:rPr lang="en-US"/>
              <a:t>Don’t disbelieve a child if they tell you they’re being abused </a:t>
            </a:r>
          </a:p>
          <a:p>
            <a:pPr marL="0" indent="0">
              <a:buNone/>
            </a:pPr>
            <a:r>
              <a:rPr lang="en-US" sz="1400" i="1"/>
              <a:t>From Working with Non-Offending Parents of Sexually Abused Children. Kim Stolow, Lynne Einhorn, &amp; Sylvie Snyder. Dorothy B. Hersh Regional Child Protection Center. </a:t>
            </a:r>
          </a:p>
          <a:p>
            <a:pPr marL="0" indent="0">
              <a:buNone/>
            </a:pPr>
            <a:endParaRPr lang="en-US"/>
          </a:p>
          <a:p>
            <a:endParaRPr lang="en-US" dirty="0"/>
          </a:p>
        </p:txBody>
      </p:sp>
    </p:spTree>
    <p:extLst>
      <p:ext uri="{BB962C8B-B14F-4D97-AF65-F5344CB8AC3E}">
        <p14:creationId xmlns:p14="http://schemas.microsoft.com/office/powerpoint/2010/main" val="403350650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2528</Words>
  <Application>Microsoft Macintosh PowerPoint</Application>
  <PresentationFormat>Widescreen</PresentationFormat>
  <Paragraphs>183</Paragraphs>
  <Slides>13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Wisp</vt:lpstr>
      <vt:lpstr>Child Sexual Abuse</vt:lpstr>
      <vt:lpstr>PowerPoint Presentation</vt:lpstr>
      <vt:lpstr>PowerPoint Presentation</vt:lpstr>
      <vt:lpstr>Facts &amp; Stats</vt:lpstr>
      <vt:lpstr>Myths</vt:lpstr>
      <vt:lpstr>Grooming</vt:lpstr>
      <vt:lpstr>How do I know if my child is being abused?</vt:lpstr>
      <vt:lpstr>How does it affect children?</vt:lpstr>
      <vt:lpstr>How can I protect my child from abuse?</vt:lpstr>
      <vt:lpstr>Stewards of Children Prevention Toolkit App</vt:lpstr>
      <vt:lpstr>Mandatory Reporting </vt:lpstr>
      <vt:lpstr>Resources </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Sexual Abuse</dc:title>
  <dc:creator>juhayna ajami</dc:creator>
  <cp:lastModifiedBy>juhayna ajami</cp:lastModifiedBy>
  <cp:revision>1</cp:revision>
  <dcterms:created xsi:type="dcterms:W3CDTF">2019-08-23T16:57:24Z</dcterms:created>
  <dcterms:modified xsi:type="dcterms:W3CDTF">2019-08-23T16:57:31Z</dcterms:modified>
</cp:coreProperties>
</file>